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61" r:id="rId4"/>
    <p:sldId id="262" r:id="rId5"/>
    <p:sldId id="258" r:id="rId6"/>
    <p:sldId id="340" r:id="rId7"/>
    <p:sldId id="337" r:id="rId8"/>
    <p:sldId id="338" r:id="rId9"/>
    <p:sldId id="331" r:id="rId10"/>
    <p:sldId id="291" r:id="rId11"/>
    <p:sldId id="282" r:id="rId12"/>
    <p:sldId id="259" r:id="rId13"/>
    <p:sldId id="335" r:id="rId14"/>
    <p:sldId id="339" r:id="rId15"/>
    <p:sldId id="33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45"/>
    <p:restoredTop sz="94555"/>
  </p:normalViewPr>
  <p:slideViewPr>
    <p:cSldViewPr snapToGrid="0" snapToObjects="1">
      <p:cViewPr varScale="1">
        <p:scale>
          <a:sx n="89" d="100"/>
          <a:sy n="89" d="100"/>
        </p:scale>
        <p:origin x="328"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5AFCAF-2AFC-0140-8701-BE2C84F03C11}" type="doc">
      <dgm:prSet loTypeId="urn:microsoft.com/office/officeart/2005/8/layout/venn1" loCatId="" qsTypeId="urn:microsoft.com/office/officeart/2005/8/quickstyle/simple1" qsCatId="simple" csTypeId="urn:microsoft.com/office/officeart/2005/8/colors/accent1_2" csCatId="accent1" phldr="1"/>
      <dgm:spPr/>
    </dgm:pt>
    <dgm:pt modelId="{1BFB562A-D4E7-C546-B850-23EF72426F41}">
      <dgm:prSet phldrT="[Text]"/>
      <dgm:spPr/>
      <dgm:t>
        <a:bodyPr/>
        <a:lstStyle/>
        <a:p>
          <a:r>
            <a:rPr lang="en-GB" dirty="0"/>
            <a:t>Threshold Concepts</a:t>
          </a:r>
        </a:p>
      </dgm:t>
    </dgm:pt>
    <dgm:pt modelId="{E025B5F3-D2F3-AA4A-A71C-5E5B09966C1D}" type="parTrans" cxnId="{E3221387-9300-2746-9F07-DF15AB1979E5}">
      <dgm:prSet/>
      <dgm:spPr/>
      <dgm:t>
        <a:bodyPr/>
        <a:lstStyle/>
        <a:p>
          <a:endParaRPr lang="en-GB"/>
        </a:p>
      </dgm:t>
    </dgm:pt>
    <dgm:pt modelId="{54DD51DF-8DD7-8D4D-B879-8D6D826BDC88}" type="sibTrans" cxnId="{E3221387-9300-2746-9F07-DF15AB1979E5}">
      <dgm:prSet/>
      <dgm:spPr/>
      <dgm:t>
        <a:bodyPr/>
        <a:lstStyle/>
        <a:p>
          <a:endParaRPr lang="en-GB"/>
        </a:p>
      </dgm:t>
    </dgm:pt>
    <dgm:pt modelId="{0CD21A69-C0B0-524A-92EB-044DD5F82A70}">
      <dgm:prSet phldrT="[Text]"/>
      <dgm:spPr/>
      <dgm:t>
        <a:bodyPr/>
        <a:lstStyle/>
        <a:p>
          <a:r>
            <a:rPr lang="en-GB" dirty="0"/>
            <a:t>Inquiry Graphics </a:t>
          </a:r>
        </a:p>
      </dgm:t>
    </dgm:pt>
    <dgm:pt modelId="{4A0250E6-198F-D640-AE5C-B4192113A8AA}" type="parTrans" cxnId="{6130651E-396B-9D4E-9666-5CEA23DEC742}">
      <dgm:prSet/>
      <dgm:spPr/>
      <dgm:t>
        <a:bodyPr/>
        <a:lstStyle/>
        <a:p>
          <a:endParaRPr lang="en-GB"/>
        </a:p>
      </dgm:t>
    </dgm:pt>
    <dgm:pt modelId="{4ACCA66C-B6EA-1143-886F-82AEE93C3962}" type="sibTrans" cxnId="{6130651E-396B-9D4E-9666-5CEA23DEC742}">
      <dgm:prSet/>
      <dgm:spPr/>
      <dgm:t>
        <a:bodyPr/>
        <a:lstStyle/>
        <a:p>
          <a:endParaRPr lang="en-GB"/>
        </a:p>
      </dgm:t>
    </dgm:pt>
    <dgm:pt modelId="{A39B8EA8-A95C-3E4F-B515-69262CCF8212}" type="pres">
      <dgm:prSet presAssocID="{3A5AFCAF-2AFC-0140-8701-BE2C84F03C11}" presName="compositeShape" presStyleCnt="0">
        <dgm:presLayoutVars>
          <dgm:chMax val="7"/>
          <dgm:dir/>
          <dgm:resizeHandles val="exact"/>
        </dgm:presLayoutVars>
      </dgm:prSet>
      <dgm:spPr/>
    </dgm:pt>
    <dgm:pt modelId="{B7B97E03-6941-BF46-8324-D2CA74EE81E9}" type="pres">
      <dgm:prSet presAssocID="{1BFB562A-D4E7-C546-B850-23EF72426F41}" presName="circ1" presStyleLbl="vennNode1" presStyleIdx="0" presStyleCnt="2"/>
      <dgm:spPr/>
    </dgm:pt>
    <dgm:pt modelId="{D6420CF4-A24B-F241-92D3-DB399BF669A6}" type="pres">
      <dgm:prSet presAssocID="{1BFB562A-D4E7-C546-B850-23EF72426F41}" presName="circ1Tx" presStyleLbl="revTx" presStyleIdx="0" presStyleCnt="0">
        <dgm:presLayoutVars>
          <dgm:chMax val="0"/>
          <dgm:chPref val="0"/>
          <dgm:bulletEnabled val="1"/>
        </dgm:presLayoutVars>
      </dgm:prSet>
      <dgm:spPr/>
    </dgm:pt>
    <dgm:pt modelId="{77E8EA75-E1D4-9C47-A5A7-B7FDC777D085}" type="pres">
      <dgm:prSet presAssocID="{0CD21A69-C0B0-524A-92EB-044DD5F82A70}" presName="circ2" presStyleLbl="vennNode1" presStyleIdx="1" presStyleCnt="2"/>
      <dgm:spPr/>
    </dgm:pt>
    <dgm:pt modelId="{3276C158-B5CD-9047-AAF7-953D6AA7150D}" type="pres">
      <dgm:prSet presAssocID="{0CD21A69-C0B0-524A-92EB-044DD5F82A70}" presName="circ2Tx" presStyleLbl="revTx" presStyleIdx="0" presStyleCnt="0">
        <dgm:presLayoutVars>
          <dgm:chMax val="0"/>
          <dgm:chPref val="0"/>
          <dgm:bulletEnabled val="1"/>
        </dgm:presLayoutVars>
      </dgm:prSet>
      <dgm:spPr/>
    </dgm:pt>
  </dgm:ptLst>
  <dgm:cxnLst>
    <dgm:cxn modelId="{6130651E-396B-9D4E-9666-5CEA23DEC742}" srcId="{3A5AFCAF-2AFC-0140-8701-BE2C84F03C11}" destId="{0CD21A69-C0B0-524A-92EB-044DD5F82A70}" srcOrd="1" destOrd="0" parTransId="{4A0250E6-198F-D640-AE5C-B4192113A8AA}" sibTransId="{4ACCA66C-B6EA-1143-886F-82AEE93C3962}"/>
    <dgm:cxn modelId="{9E453D38-6D60-0E43-86F5-4D38BC44BB03}" type="presOf" srcId="{0CD21A69-C0B0-524A-92EB-044DD5F82A70}" destId="{77E8EA75-E1D4-9C47-A5A7-B7FDC777D085}" srcOrd="0" destOrd="0" presId="urn:microsoft.com/office/officeart/2005/8/layout/venn1"/>
    <dgm:cxn modelId="{43BDE647-EF49-324F-BBC9-CE920807E2B7}" type="presOf" srcId="{1BFB562A-D4E7-C546-B850-23EF72426F41}" destId="{B7B97E03-6941-BF46-8324-D2CA74EE81E9}" srcOrd="0" destOrd="0" presId="urn:microsoft.com/office/officeart/2005/8/layout/venn1"/>
    <dgm:cxn modelId="{54257B53-EDCB-D74D-A44F-905B3EBCB411}" type="presOf" srcId="{1BFB562A-D4E7-C546-B850-23EF72426F41}" destId="{D6420CF4-A24B-F241-92D3-DB399BF669A6}" srcOrd="1" destOrd="0" presId="urn:microsoft.com/office/officeart/2005/8/layout/venn1"/>
    <dgm:cxn modelId="{E3221387-9300-2746-9F07-DF15AB1979E5}" srcId="{3A5AFCAF-2AFC-0140-8701-BE2C84F03C11}" destId="{1BFB562A-D4E7-C546-B850-23EF72426F41}" srcOrd="0" destOrd="0" parTransId="{E025B5F3-D2F3-AA4A-A71C-5E5B09966C1D}" sibTransId="{54DD51DF-8DD7-8D4D-B879-8D6D826BDC88}"/>
    <dgm:cxn modelId="{E091E7B1-D0F2-D649-87FF-17F1B47A5AF5}" type="presOf" srcId="{0CD21A69-C0B0-524A-92EB-044DD5F82A70}" destId="{3276C158-B5CD-9047-AAF7-953D6AA7150D}" srcOrd="1" destOrd="0" presId="urn:microsoft.com/office/officeart/2005/8/layout/venn1"/>
    <dgm:cxn modelId="{A05880F9-2C32-9142-AE04-78122FEF3B40}" type="presOf" srcId="{3A5AFCAF-2AFC-0140-8701-BE2C84F03C11}" destId="{A39B8EA8-A95C-3E4F-B515-69262CCF8212}" srcOrd="0" destOrd="0" presId="urn:microsoft.com/office/officeart/2005/8/layout/venn1"/>
    <dgm:cxn modelId="{8E0D1F79-6865-A24E-854A-2DF319964AE1}" type="presParOf" srcId="{A39B8EA8-A95C-3E4F-B515-69262CCF8212}" destId="{B7B97E03-6941-BF46-8324-D2CA74EE81E9}" srcOrd="0" destOrd="0" presId="urn:microsoft.com/office/officeart/2005/8/layout/venn1"/>
    <dgm:cxn modelId="{66DE1C2D-7994-EE43-BBB3-5D50FD9C965A}" type="presParOf" srcId="{A39B8EA8-A95C-3E4F-B515-69262CCF8212}" destId="{D6420CF4-A24B-F241-92D3-DB399BF669A6}" srcOrd="1" destOrd="0" presId="urn:microsoft.com/office/officeart/2005/8/layout/venn1"/>
    <dgm:cxn modelId="{C6C4E513-D92C-6F42-8694-32EB4225E026}" type="presParOf" srcId="{A39B8EA8-A95C-3E4F-B515-69262CCF8212}" destId="{77E8EA75-E1D4-9C47-A5A7-B7FDC777D085}" srcOrd="2" destOrd="0" presId="urn:microsoft.com/office/officeart/2005/8/layout/venn1"/>
    <dgm:cxn modelId="{D1B71CA6-29D2-0845-99D8-E12191938C09}" type="presParOf" srcId="{A39B8EA8-A95C-3E4F-B515-69262CCF8212}" destId="{3276C158-B5CD-9047-AAF7-953D6AA7150D}"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CF6730-D797-4A9A-85E8-234C25193E12}" type="doc">
      <dgm:prSet loTypeId="urn:microsoft.com/office/officeart/2005/8/layout/venn1" loCatId="relationship" qsTypeId="urn:microsoft.com/office/officeart/2005/8/quickstyle/simple1" qsCatId="simple" csTypeId="urn:microsoft.com/office/officeart/2005/8/colors/accent1_2" csCatId="accent1" phldr="1"/>
      <dgm:spPr/>
    </dgm:pt>
    <dgm:pt modelId="{704D348D-C1BE-4E54-8897-93BA9577765F}">
      <dgm:prSet phldrT="[Text]"/>
      <dgm:spPr/>
      <dgm:t>
        <a:bodyPr/>
        <a:lstStyle/>
        <a:p>
          <a:endParaRPr lang="en-GB" dirty="0"/>
        </a:p>
        <a:p>
          <a:r>
            <a:rPr lang="en-GB" dirty="0"/>
            <a:t>Image</a:t>
          </a:r>
        </a:p>
      </dgm:t>
    </dgm:pt>
    <dgm:pt modelId="{ED45EBC6-6BB3-4B6A-872A-EC2E9C6F06E3}" type="parTrans" cxnId="{D7B18065-24AC-4EA4-A974-985F51620462}">
      <dgm:prSet/>
      <dgm:spPr/>
      <dgm:t>
        <a:bodyPr/>
        <a:lstStyle/>
        <a:p>
          <a:endParaRPr lang="en-GB"/>
        </a:p>
      </dgm:t>
    </dgm:pt>
    <dgm:pt modelId="{28DE9E8E-7FF0-4F38-B0DA-F666BA5A2770}" type="sibTrans" cxnId="{D7B18065-24AC-4EA4-A974-985F51620462}">
      <dgm:prSet/>
      <dgm:spPr/>
      <dgm:t>
        <a:bodyPr/>
        <a:lstStyle/>
        <a:p>
          <a:endParaRPr lang="en-GB"/>
        </a:p>
      </dgm:t>
    </dgm:pt>
    <dgm:pt modelId="{E14084F1-9756-499C-9B3A-901649D8FC48}">
      <dgm:prSet phldrT="[Text]"/>
      <dgm:spPr/>
      <dgm:t>
        <a:bodyPr/>
        <a:lstStyle/>
        <a:p>
          <a:endParaRPr lang="en-GB" dirty="0"/>
        </a:p>
        <a:p>
          <a:r>
            <a:rPr lang="en-GB" dirty="0"/>
            <a:t>Narrative</a:t>
          </a:r>
        </a:p>
      </dgm:t>
    </dgm:pt>
    <dgm:pt modelId="{E0FD8A82-FB1B-45A8-92C3-12204A744EED}" type="parTrans" cxnId="{2CAE95DC-5F83-4DBB-ADCE-1B6C5814B1B4}">
      <dgm:prSet/>
      <dgm:spPr/>
      <dgm:t>
        <a:bodyPr/>
        <a:lstStyle/>
        <a:p>
          <a:endParaRPr lang="en-GB"/>
        </a:p>
      </dgm:t>
    </dgm:pt>
    <dgm:pt modelId="{31D38F07-0049-4E56-8D9A-97DEEF4A4026}" type="sibTrans" cxnId="{2CAE95DC-5F83-4DBB-ADCE-1B6C5814B1B4}">
      <dgm:prSet/>
      <dgm:spPr/>
      <dgm:t>
        <a:bodyPr/>
        <a:lstStyle/>
        <a:p>
          <a:endParaRPr lang="en-GB"/>
        </a:p>
      </dgm:t>
    </dgm:pt>
    <dgm:pt modelId="{B03A6449-DF70-4921-8275-434E52A802C1}" type="pres">
      <dgm:prSet presAssocID="{00CF6730-D797-4A9A-85E8-234C25193E12}" presName="compositeShape" presStyleCnt="0">
        <dgm:presLayoutVars>
          <dgm:chMax val="7"/>
          <dgm:dir/>
          <dgm:resizeHandles val="exact"/>
        </dgm:presLayoutVars>
      </dgm:prSet>
      <dgm:spPr/>
    </dgm:pt>
    <dgm:pt modelId="{3209B4CF-A61E-4159-A03E-135F25BE2474}" type="pres">
      <dgm:prSet presAssocID="{704D348D-C1BE-4E54-8897-93BA9577765F}" presName="circ1" presStyleLbl="vennNode1" presStyleIdx="0" presStyleCnt="2" custLinFactNeighborX="-17173" custLinFactNeighborY="1048"/>
      <dgm:spPr/>
    </dgm:pt>
    <dgm:pt modelId="{D36CBDDC-ED56-4971-AB06-47BA990EDCD0}" type="pres">
      <dgm:prSet presAssocID="{704D348D-C1BE-4E54-8897-93BA9577765F}" presName="circ1Tx" presStyleLbl="revTx" presStyleIdx="0" presStyleCnt="0">
        <dgm:presLayoutVars>
          <dgm:chMax val="0"/>
          <dgm:chPref val="0"/>
          <dgm:bulletEnabled val="1"/>
        </dgm:presLayoutVars>
      </dgm:prSet>
      <dgm:spPr/>
    </dgm:pt>
    <dgm:pt modelId="{FD74358D-38A0-4023-A5E0-3207FB2BAD04}" type="pres">
      <dgm:prSet presAssocID="{E14084F1-9756-499C-9B3A-901649D8FC48}" presName="circ2" presStyleLbl="vennNode1" presStyleIdx="1" presStyleCnt="2" custScaleX="100357" custLinFactNeighborX="-13437" custLinFactNeighborY="1048"/>
      <dgm:spPr/>
    </dgm:pt>
    <dgm:pt modelId="{CE0AA98D-A792-44AF-BB54-66929930075C}" type="pres">
      <dgm:prSet presAssocID="{E14084F1-9756-499C-9B3A-901649D8FC48}" presName="circ2Tx" presStyleLbl="revTx" presStyleIdx="0" presStyleCnt="0">
        <dgm:presLayoutVars>
          <dgm:chMax val="0"/>
          <dgm:chPref val="0"/>
          <dgm:bulletEnabled val="1"/>
        </dgm:presLayoutVars>
      </dgm:prSet>
      <dgm:spPr/>
    </dgm:pt>
  </dgm:ptLst>
  <dgm:cxnLst>
    <dgm:cxn modelId="{E295771A-34A8-438C-9C90-8E89D3721460}" type="presOf" srcId="{704D348D-C1BE-4E54-8897-93BA9577765F}" destId="{D36CBDDC-ED56-4971-AB06-47BA990EDCD0}" srcOrd="1" destOrd="0" presId="urn:microsoft.com/office/officeart/2005/8/layout/venn1"/>
    <dgm:cxn modelId="{EF51C543-F1E3-43A5-97B6-EA5660621193}" type="presOf" srcId="{E14084F1-9756-499C-9B3A-901649D8FC48}" destId="{FD74358D-38A0-4023-A5E0-3207FB2BAD04}" srcOrd="0" destOrd="0" presId="urn:microsoft.com/office/officeart/2005/8/layout/venn1"/>
    <dgm:cxn modelId="{64562A5F-FF78-460B-9C47-62E3EC251BB7}" type="presOf" srcId="{E14084F1-9756-499C-9B3A-901649D8FC48}" destId="{CE0AA98D-A792-44AF-BB54-66929930075C}" srcOrd="1" destOrd="0" presId="urn:microsoft.com/office/officeart/2005/8/layout/venn1"/>
    <dgm:cxn modelId="{D7B18065-24AC-4EA4-A974-985F51620462}" srcId="{00CF6730-D797-4A9A-85E8-234C25193E12}" destId="{704D348D-C1BE-4E54-8897-93BA9577765F}" srcOrd="0" destOrd="0" parTransId="{ED45EBC6-6BB3-4B6A-872A-EC2E9C6F06E3}" sibTransId="{28DE9E8E-7FF0-4F38-B0DA-F666BA5A2770}"/>
    <dgm:cxn modelId="{31C39282-B8A0-45AD-A5C9-E654760E6FE7}" type="presOf" srcId="{704D348D-C1BE-4E54-8897-93BA9577765F}" destId="{3209B4CF-A61E-4159-A03E-135F25BE2474}" srcOrd="0" destOrd="0" presId="urn:microsoft.com/office/officeart/2005/8/layout/venn1"/>
    <dgm:cxn modelId="{D3117C91-4108-40E0-BE52-BA9C92B4A65A}" type="presOf" srcId="{00CF6730-D797-4A9A-85E8-234C25193E12}" destId="{B03A6449-DF70-4921-8275-434E52A802C1}" srcOrd="0" destOrd="0" presId="urn:microsoft.com/office/officeart/2005/8/layout/venn1"/>
    <dgm:cxn modelId="{2CAE95DC-5F83-4DBB-ADCE-1B6C5814B1B4}" srcId="{00CF6730-D797-4A9A-85E8-234C25193E12}" destId="{E14084F1-9756-499C-9B3A-901649D8FC48}" srcOrd="1" destOrd="0" parTransId="{E0FD8A82-FB1B-45A8-92C3-12204A744EED}" sibTransId="{31D38F07-0049-4E56-8D9A-97DEEF4A4026}"/>
    <dgm:cxn modelId="{D203B7FF-2374-43A2-B65A-7854488FAA07}" type="presParOf" srcId="{B03A6449-DF70-4921-8275-434E52A802C1}" destId="{3209B4CF-A61E-4159-A03E-135F25BE2474}" srcOrd="0" destOrd="0" presId="urn:microsoft.com/office/officeart/2005/8/layout/venn1"/>
    <dgm:cxn modelId="{16D62674-C93E-43C2-B355-9AFF7681B86A}" type="presParOf" srcId="{B03A6449-DF70-4921-8275-434E52A802C1}" destId="{D36CBDDC-ED56-4971-AB06-47BA990EDCD0}" srcOrd="1" destOrd="0" presId="urn:microsoft.com/office/officeart/2005/8/layout/venn1"/>
    <dgm:cxn modelId="{FBA2E2AC-B34E-46FD-9185-B0E9BCADB939}" type="presParOf" srcId="{B03A6449-DF70-4921-8275-434E52A802C1}" destId="{FD74358D-38A0-4023-A5E0-3207FB2BAD04}" srcOrd="2" destOrd="0" presId="urn:microsoft.com/office/officeart/2005/8/layout/venn1"/>
    <dgm:cxn modelId="{099C5DB0-9D6B-4B7A-ABC2-CB10F3F6E687}" type="presParOf" srcId="{B03A6449-DF70-4921-8275-434E52A802C1}" destId="{CE0AA98D-A792-44AF-BB54-66929930075C}"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97E03-6941-BF46-8324-D2CA74EE81E9}">
      <dsp:nvSpPr>
        <dsp:cNvPr id="0" name=""/>
        <dsp:cNvSpPr/>
      </dsp:nvSpPr>
      <dsp:spPr>
        <a:xfrm>
          <a:off x="1534447" y="11835"/>
          <a:ext cx="4327666" cy="432766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r>
            <a:rPr lang="en-GB" sz="4800" kern="1200" dirty="0"/>
            <a:t>Threshold Concepts</a:t>
          </a:r>
        </a:p>
      </dsp:txBody>
      <dsp:txXfrm>
        <a:off x="2138760" y="522160"/>
        <a:ext cx="2495231" cy="3307016"/>
      </dsp:txXfrm>
    </dsp:sp>
    <dsp:sp modelId="{77E8EA75-E1D4-9C47-A5A7-B7FDC777D085}">
      <dsp:nvSpPr>
        <dsp:cNvPr id="0" name=""/>
        <dsp:cNvSpPr/>
      </dsp:nvSpPr>
      <dsp:spPr>
        <a:xfrm>
          <a:off x="4653486" y="11835"/>
          <a:ext cx="4327666" cy="432766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r>
            <a:rPr lang="en-GB" sz="4800" kern="1200" dirty="0"/>
            <a:t>Inquiry Graphics </a:t>
          </a:r>
        </a:p>
      </dsp:txBody>
      <dsp:txXfrm>
        <a:off x="5881607" y="522160"/>
        <a:ext cx="2495231" cy="3307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9B4CF-A61E-4159-A03E-135F25BE2474}">
      <dsp:nvSpPr>
        <dsp:cNvPr id="0" name=""/>
        <dsp:cNvSpPr/>
      </dsp:nvSpPr>
      <dsp:spPr>
        <a:xfrm>
          <a:off x="0" y="375816"/>
          <a:ext cx="3383280" cy="338327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endParaRPr lang="en-GB" sz="4000" kern="1200" dirty="0"/>
        </a:p>
        <a:p>
          <a:pPr marL="0" lvl="0" indent="0" algn="ctr" defTabSz="1778000">
            <a:lnSpc>
              <a:spcPct val="90000"/>
            </a:lnSpc>
            <a:spcBef>
              <a:spcPct val="0"/>
            </a:spcBef>
            <a:spcAft>
              <a:spcPct val="35000"/>
            </a:spcAft>
            <a:buNone/>
          </a:pPr>
          <a:r>
            <a:rPr lang="en-GB" sz="4000" kern="1200" dirty="0"/>
            <a:t>Image</a:t>
          </a:r>
        </a:p>
      </dsp:txBody>
      <dsp:txXfrm>
        <a:off x="472439" y="774778"/>
        <a:ext cx="1950720" cy="2585357"/>
      </dsp:txXfrm>
    </dsp:sp>
    <dsp:sp modelId="{FD74358D-38A0-4023-A5E0-3207FB2BAD04}">
      <dsp:nvSpPr>
        <dsp:cNvPr id="0" name=""/>
        <dsp:cNvSpPr/>
      </dsp:nvSpPr>
      <dsp:spPr>
        <a:xfrm>
          <a:off x="2111889" y="375816"/>
          <a:ext cx="3395358" cy="338327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endParaRPr lang="en-GB" sz="4000" kern="1200" dirty="0"/>
        </a:p>
        <a:p>
          <a:pPr marL="0" lvl="0" indent="0" algn="ctr" defTabSz="1778000">
            <a:lnSpc>
              <a:spcPct val="90000"/>
            </a:lnSpc>
            <a:spcBef>
              <a:spcPct val="0"/>
            </a:spcBef>
            <a:spcAft>
              <a:spcPct val="35000"/>
            </a:spcAft>
            <a:buNone/>
          </a:pPr>
          <a:r>
            <a:rPr lang="en-GB" sz="4000" kern="1200" dirty="0"/>
            <a:t>Narrative</a:t>
          </a:r>
        </a:p>
      </dsp:txBody>
      <dsp:txXfrm>
        <a:off x="3075437" y="774778"/>
        <a:ext cx="1957684" cy="258535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EB4E42-FE84-2B4F-B6F4-B9CF92FB4F9C}" type="datetimeFigureOut">
              <a:rPr lang="en-US" smtClean="0"/>
              <a:t>7/9/21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824D0F-46F5-AA42-8101-90B67592C966}" type="slidenum">
              <a:rPr lang="en-US" smtClean="0"/>
              <a:t>‹#›</a:t>
            </a:fld>
            <a:endParaRPr lang="en-US"/>
          </a:p>
        </p:txBody>
      </p:sp>
    </p:spTree>
    <p:extLst>
      <p:ext uri="{BB962C8B-B14F-4D97-AF65-F5344CB8AC3E}">
        <p14:creationId xmlns:p14="http://schemas.microsoft.com/office/powerpoint/2010/main" val="1783931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starts at </a:t>
            </a:r>
            <a:r>
              <a:rPr lang="en-GB" b="1" dirty="0"/>
              <a:t>9:51, ends at 11:26</a:t>
            </a:r>
            <a:r>
              <a:rPr lang="en-GB" dirty="0"/>
              <a:t>.  Image on the cover copyrights: @Natasa Lackovic 2020; the cover by Palgrave McMillan. </a:t>
            </a:r>
          </a:p>
        </p:txBody>
      </p:sp>
      <p:sp>
        <p:nvSpPr>
          <p:cNvPr id="4" name="Slide Number Placeholder 3"/>
          <p:cNvSpPr>
            <a:spLocks noGrp="1"/>
          </p:cNvSpPr>
          <p:nvPr>
            <p:ph type="sldNum" sz="quarter" idx="5"/>
          </p:nvPr>
        </p:nvSpPr>
        <p:spPr/>
        <p:txBody>
          <a:bodyPr/>
          <a:lstStyle/>
          <a:p>
            <a:fld id="{2A85C9F3-D15F-4AD1-8507-C3E94243DED1}" type="slidenum">
              <a:rPr lang="en-GB" smtClean="0"/>
              <a:t>3</a:t>
            </a:fld>
            <a:endParaRPr lang="en-GB"/>
          </a:p>
        </p:txBody>
      </p:sp>
    </p:spTree>
    <p:extLst>
      <p:ext uri="{BB962C8B-B14F-4D97-AF65-F5344CB8AC3E}">
        <p14:creationId xmlns:p14="http://schemas.microsoft.com/office/powerpoint/2010/main" val="1556366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84A00-DDF1-894A-B878-794C490218A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734E8D6-8D73-3E4A-8C29-011CFFA2DA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0F76D9E-D69C-9E49-B273-7DF1CC60F2F3}"/>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5" name="Footer Placeholder 4">
            <a:extLst>
              <a:ext uri="{FF2B5EF4-FFF2-40B4-BE49-F238E27FC236}">
                <a16:creationId xmlns:a16="http://schemas.microsoft.com/office/drawing/2014/main" id="{7CFB1328-AFCF-4A45-9782-753826EADF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75A05C-1396-B249-86BA-AD3476B97E00}"/>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3715595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38C26-7D82-BB4F-B0D9-C504388062B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893FEDD-4C1C-3B49-AECF-66242FC981E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B2B190A-9F9C-1A41-83AA-7CD439D5CD31}"/>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5" name="Footer Placeholder 4">
            <a:extLst>
              <a:ext uri="{FF2B5EF4-FFF2-40B4-BE49-F238E27FC236}">
                <a16:creationId xmlns:a16="http://schemas.microsoft.com/office/drawing/2014/main" id="{CDE50D08-711D-2942-818F-B6B97527E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EF91C3-8199-4E44-AE12-57F006A71BE1}"/>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1261622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294DD-0ECA-4443-BE89-98555C19DD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E83E9B8-498F-CD4D-AAE6-A0A9E3C5AB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51C0F72-AFED-2C46-B7FE-3E9D51B82E38}"/>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5" name="Footer Placeholder 4">
            <a:extLst>
              <a:ext uri="{FF2B5EF4-FFF2-40B4-BE49-F238E27FC236}">
                <a16:creationId xmlns:a16="http://schemas.microsoft.com/office/drawing/2014/main" id="{DC221920-03AB-8549-88D1-6FDF3FAF2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3C4A02-DF94-F24C-B1BD-13197C9A3A8D}"/>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592708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12347-2E81-7442-9168-42026D1EA7F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F20367D-1B09-0645-BC95-DA3818F8154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3DB8DAD-9480-D24B-B94E-9A87014AA8C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EB7F4D8-47F3-9748-B208-3C9E4F06BB22}"/>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6" name="Footer Placeholder 5">
            <a:extLst>
              <a:ext uri="{FF2B5EF4-FFF2-40B4-BE49-F238E27FC236}">
                <a16:creationId xmlns:a16="http://schemas.microsoft.com/office/drawing/2014/main" id="{C8AF552D-3ECD-9D4C-B204-BAEF5858F0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0586EC-D8AC-A44B-994B-53C8CFDBD5A4}"/>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2729710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95C2D-1155-D140-8C14-3BBCC2E6322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FB89391-2A46-924D-8AAB-1D37A8D2E1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5AFCA02-38E8-3D47-AF80-CB7ACC223E9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0AA0E29-9749-E147-A7D7-610E564254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E88480B-2CC7-6B40-A91E-131A362A6C6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5FE1816-6A41-0B48-A066-545C3B5C3AC9}"/>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8" name="Footer Placeholder 7">
            <a:extLst>
              <a:ext uri="{FF2B5EF4-FFF2-40B4-BE49-F238E27FC236}">
                <a16:creationId xmlns:a16="http://schemas.microsoft.com/office/drawing/2014/main" id="{6D940495-C9A7-0E48-97B6-B973ED7FEA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3C9181-6856-B348-9E28-D04C16D29811}"/>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4137889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4E09E-13D3-AF45-86B9-53B9846FC3F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C9DFB01-7727-2B48-B293-066069BD6EDE}"/>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4" name="Footer Placeholder 3">
            <a:extLst>
              <a:ext uri="{FF2B5EF4-FFF2-40B4-BE49-F238E27FC236}">
                <a16:creationId xmlns:a16="http://schemas.microsoft.com/office/drawing/2014/main" id="{C2F51FA2-9ED3-CC40-B56C-6528B4E6B0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083918-00A4-D34F-A546-13AFC47927E2}"/>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4052691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9300A7-2B91-DB41-91B9-AF1CE7C9642E}"/>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3" name="Footer Placeholder 2">
            <a:extLst>
              <a:ext uri="{FF2B5EF4-FFF2-40B4-BE49-F238E27FC236}">
                <a16:creationId xmlns:a16="http://schemas.microsoft.com/office/drawing/2014/main" id="{6DE5C089-1A1C-B446-AE70-0C44CEE111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894DA8-8F78-B640-A482-7F77108A0AB9}"/>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3424336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5B2DA-9434-2242-A7A5-274E2204244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7D74A83-4891-AD43-AF4F-00C48D886C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550B462-3C09-B442-A682-137D0376F8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443888-CBF3-AF49-89E4-B1A96D4E3394}"/>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6" name="Footer Placeholder 5">
            <a:extLst>
              <a:ext uri="{FF2B5EF4-FFF2-40B4-BE49-F238E27FC236}">
                <a16:creationId xmlns:a16="http://schemas.microsoft.com/office/drawing/2014/main" id="{CA5A1DC8-5A64-294D-93B5-AE71DDC2AB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CE692E-409A-A14D-857D-2055B9DC260A}"/>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2850148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81539-596C-4844-B6AF-E39A940DF9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51F08E4-F76F-CE4A-88EB-8C4FE9E7B6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C37F84-7B45-A44F-9ADF-920AE5D92D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F583D3C-588B-854B-AB2F-34C9D2E1F92D}"/>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6" name="Footer Placeholder 5">
            <a:extLst>
              <a:ext uri="{FF2B5EF4-FFF2-40B4-BE49-F238E27FC236}">
                <a16:creationId xmlns:a16="http://schemas.microsoft.com/office/drawing/2014/main" id="{A0EF7BCC-7831-2D4A-B695-85FFB604A0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8769B6-2BE9-F147-9197-1AF7749F6AD8}"/>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2151431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3BB3-1475-314F-8A34-2136490A510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0ADB181-7568-584A-B084-96636832308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F899FF-A715-4B4F-B7DB-620E4644DAA6}"/>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5" name="Footer Placeholder 4">
            <a:extLst>
              <a:ext uri="{FF2B5EF4-FFF2-40B4-BE49-F238E27FC236}">
                <a16:creationId xmlns:a16="http://schemas.microsoft.com/office/drawing/2014/main" id="{38E90CF9-759B-6D44-A6B0-C41EB531D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A5400D-C40B-CC4E-B6F0-49279DFC0968}"/>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1686343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A2DA4A-BAD8-0046-9AC9-2FB3F8074A7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DD7D588-F614-BD45-9E47-8103FFF01F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DF9F5E6-9EEA-064E-BCB0-CA5F6EFD0BE5}"/>
              </a:ext>
            </a:extLst>
          </p:cNvPr>
          <p:cNvSpPr>
            <a:spLocks noGrp="1"/>
          </p:cNvSpPr>
          <p:nvPr>
            <p:ph type="dt" sz="half" idx="10"/>
          </p:nvPr>
        </p:nvSpPr>
        <p:spPr/>
        <p:txBody>
          <a:bodyPr/>
          <a:lstStyle/>
          <a:p>
            <a:fld id="{AFF5227C-0101-CC40-83BB-1115AD2689A7}" type="datetimeFigureOut">
              <a:rPr lang="en-US" smtClean="0"/>
              <a:t>7/9/21</a:t>
            </a:fld>
            <a:endParaRPr lang="en-US"/>
          </a:p>
        </p:txBody>
      </p:sp>
      <p:sp>
        <p:nvSpPr>
          <p:cNvPr id="5" name="Footer Placeholder 4">
            <a:extLst>
              <a:ext uri="{FF2B5EF4-FFF2-40B4-BE49-F238E27FC236}">
                <a16:creationId xmlns:a16="http://schemas.microsoft.com/office/drawing/2014/main" id="{270512C8-3B11-9744-9367-E76BB247B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A7665-D1C6-7A43-89CE-5FF4B3080593}"/>
              </a:ext>
            </a:extLst>
          </p:cNvPr>
          <p:cNvSpPr>
            <a:spLocks noGrp="1"/>
          </p:cNvSpPr>
          <p:nvPr>
            <p:ph type="sldNum" sz="quarter" idx="12"/>
          </p:nvPr>
        </p:nvSpPr>
        <p:spPr/>
        <p:txBody>
          <a:bodyPr/>
          <a:lstStyle/>
          <a:p>
            <a:fld id="{206DBB26-AFE2-634C-AABA-6F45EF1F00EE}" type="slidenum">
              <a:rPr lang="en-US" smtClean="0"/>
              <a:t>‹#›</a:t>
            </a:fld>
            <a:endParaRPr lang="en-US"/>
          </a:p>
        </p:txBody>
      </p:sp>
    </p:spTree>
    <p:extLst>
      <p:ext uri="{BB962C8B-B14F-4D97-AF65-F5344CB8AC3E}">
        <p14:creationId xmlns:p14="http://schemas.microsoft.com/office/powerpoint/2010/main" val="82155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60E809-F290-7446-B83B-886642DD5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6862A18-82BE-A64B-9DF2-C2A04D6346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B154DF-78C6-E04E-B289-A439180446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F5227C-0101-CC40-83BB-1115AD2689A7}" type="datetimeFigureOut">
              <a:rPr lang="en-US" smtClean="0"/>
              <a:t>7/9/21</a:t>
            </a:fld>
            <a:endParaRPr lang="en-US"/>
          </a:p>
        </p:txBody>
      </p:sp>
      <p:sp>
        <p:nvSpPr>
          <p:cNvPr id="5" name="Footer Placeholder 4">
            <a:extLst>
              <a:ext uri="{FF2B5EF4-FFF2-40B4-BE49-F238E27FC236}">
                <a16:creationId xmlns:a16="http://schemas.microsoft.com/office/drawing/2014/main" id="{ABE995A2-EE53-A54D-94F0-3EEDE4A4D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9B7DC7-6D24-7940-AD47-8409ADEF94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DBB26-AFE2-634C-AABA-6F45EF1F00EE}" type="slidenum">
              <a:rPr lang="en-US" smtClean="0"/>
              <a:t>‹#›</a:t>
            </a:fld>
            <a:endParaRPr lang="en-US"/>
          </a:p>
        </p:txBody>
      </p:sp>
    </p:spTree>
    <p:extLst>
      <p:ext uri="{BB962C8B-B14F-4D97-AF65-F5344CB8AC3E}">
        <p14:creationId xmlns:p14="http://schemas.microsoft.com/office/powerpoint/2010/main" val="4106067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1D906E-AC48-6347-9A7B-1AE666B6A73D}"/>
              </a:ext>
            </a:extLst>
          </p:cNvPr>
          <p:cNvSpPr>
            <a:spLocks noGrp="1"/>
          </p:cNvSpPr>
          <p:nvPr>
            <p:ph type="ctrTitle"/>
          </p:nvPr>
        </p:nvSpPr>
        <p:spPr>
          <a:xfrm>
            <a:off x="641774" y="662909"/>
            <a:ext cx="10905053" cy="3542045"/>
          </a:xfrm>
        </p:spPr>
        <p:txBody>
          <a:bodyPr anchor="b">
            <a:normAutofit/>
          </a:bodyPr>
          <a:lstStyle/>
          <a:p>
            <a:r>
              <a:rPr lang="en-GB" sz="5400" dirty="0"/>
              <a:t>Introducing “</a:t>
            </a:r>
            <a:r>
              <a:rPr lang="en-GB" sz="5400" b="1" dirty="0"/>
              <a:t>threshold graphics” (TGs)</a:t>
            </a:r>
            <a:r>
              <a:rPr lang="en-GB" sz="5400" dirty="0"/>
              <a:t>:</a:t>
            </a:r>
            <a:br>
              <a:rPr lang="en-GB" sz="5500" dirty="0"/>
            </a:br>
            <a:r>
              <a:rPr lang="en-GB" sz="4000" dirty="0"/>
              <a:t>teaching-learning &amp; researching </a:t>
            </a:r>
            <a:br>
              <a:rPr lang="en-GB" sz="4000" dirty="0"/>
            </a:br>
            <a:r>
              <a:rPr lang="en-GB" sz="4000" dirty="0"/>
              <a:t>threshold concepts via inquiry graphics </a:t>
            </a:r>
            <a:endParaRPr lang="en-US" sz="4000" dirty="0"/>
          </a:p>
        </p:txBody>
      </p:sp>
      <p:sp>
        <p:nvSpPr>
          <p:cNvPr id="3" name="Subtitle 2">
            <a:extLst>
              <a:ext uri="{FF2B5EF4-FFF2-40B4-BE49-F238E27FC236}">
                <a16:creationId xmlns:a16="http://schemas.microsoft.com/office/drawing/2014/main" id="{B9AF2309-10E1-CF4D-972F-829A55C260FB}"/>
              </a:ext>
            </a:extLst>
          </p:cNvPr>
          <p:cNvSpPr>
            <a:spLocks noGrp="1"/>
          </p:cNvSpPr>
          <p:nvPr>
            <p:ph type="subTitle" idx="1"/>
          </p:nvPr>
        </p:nvSpPr>
        <p:spPr>
          <a:xfrm>
            <a:off x="918885" y="4954839"/>
            <a:ext cx="7193687" cy="1067242"/>
          </a:xfrm>
        </p:spPr>
        <p:txBody>
          <a:bodyPr anchor="t">
            <a:normAutofit/>
          </a:bodyPr>
          <a:lstStyle/>
          <a:p>
            <a:pPr algn="l"/>
            <a:r>
              <a:rPr lang="en-US" dirty="0"/>
              <a:t>Dr </a:t>
            </a:r>
            <a:r>
              <a:rPr lang="en-GB" dirty="0" err="1"/>
              <a:t>Nataša</a:t>
            </a:r>
            <a:r>
              <a:rPr lang="en-GB" dirty="0"/>
              <a:t> </a:t>
            </a:r>
            <a:r>
              <a:rPr lang="en-GB" dirty="0" err="1"/>
              <a:t>Lacković</a:t>
            </a:r>
            <a:r>
              <a:rPr lang="en-GB" dirty="0"/>
              <a:t>, Twitter: @</a:t>
            </a:r>
            <a:r>
              <a:rPr lang="en-GB" dirty="0" err="1"/>
              <a:t>natasa_wonders</a:t>
            </a:r>
            <a:endParaRPr lang="en-GB" dirty="0"/>
          </a:p>
          <a:p>
            <a:pPr algn="l"/>
            <a:r>
              <a:rPr lang="en-US" dirty="0"/>
              <a:t>Lancaster University, UK </a:t>
            </a:r>
          </a:p>
        </p:txBody>
      </p:sp>
    </p:spTree>
    <p:extLst>
      <p:ext uri="{BB962C8B-B14F-4D97-AF65-F5344CB8AC3E}">
        <p14:creationId xmlns:p14="http://schemas.microsoft.com/office/powerpoint/2010/main" val="1259304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F5907-2B05-8840-8A19-46C5193AEA59}"/>
              </a:ext>
            </a:extLst>
          </p:cNvPr>
          <p:cNvSpPr>
            <a:spLocks noGrp="1"/>
          </p:cNvSpPr>
          <p:nvPr>
            <p:ph type="title"/>
          </p:nvPr>
        </p:nvSpPr>
        <p:spPr>
          <a:xfrm>
            <a:off x="838200" y="0"/>
            <a:ext cx="10515600" cy="1325563"/>
          </a:xfrm>
        </p:spPr>
        <p:txBody>
          <a:bodyPr/>
          <a:lstStyle/>
          <a:p>
            <a:r>
              <a:rPr lang="en-US" dirty="0"/>
              <a:t>              </a:t>
            </a:r>
            <a:r>
              <a:rPr lang="en-US" b="1" dirty="0"/>
              <a:t>What are threshold graphics?</a:t>
            </a:r>
          </a:p>
        </p:txBody>
      </p:sp>
      <p:graphicFrame>
        <p:nvGraphicFramePr>
          <p:cNvPr id="4" name="Content Placeholder 3">
            <a:extLst>
              <a:ext uri="{FF2B5EF4-FFF2-40B4-BE49-F238E27FC236}">
                <a16:creationId xmlns:a16="http://schemas.microsoft.com/office/drawing/2014/main" id="{1BD50654-42EC-5943-9540-F6CA9B16A3B1}"/>
              </a:ext>
            </a:extLst>
          </p:cNvPr>
          <p:cNvGraphicFramePr>
            <a:graphicFrameLocks noGrp="1"/>
          </p:cNvGraphicFramePr>
          <p:nvPr>
            <p:ph idx="1"/>
            <p:extLst>
              <p:ext uri="{D42A27DB-BD31-4B8C-83A1-F6EECF244321}">
                <p14:modId xmlns:p14="http://schemas.microsoft.com/office/powerpoint/2010/main" val="3219660138"/>
              </p:ext>
            </p:extLst>
          </p:nvPr>
        </p:nvGraphicFramePr>
        <p:xfrm>
          <a:off x="838200" y="125333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ight Arrow 6">
            <a:extLst>
              <a:ext uri="{FF2B5EF4-FFF2-40B4-BE49-F238E27FC236}">
                <a16:creationId xmlns:a16="http://schemas.microsoft.com/office/drawing/2014/main" id="{26E59C70-0F3C-D041-8A56-5A864E069FBD}"/>
              </a:ext>
            </a:extLst>
          </p:cNvPr>
          <p:cNvSpPr/>
          <p:nvPr/>
        </p:nvSpPr>
        <p:spPr>
          <a:xfrm rot="5400000">
            <a:off x="5399649" y="2142148"/>
            <a:ext cx="1392701" cy="7596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BB8111E-7274-134C-9FFA-7A8D5C965415}"/>
              </a:ext>
            </a:extLst>
          </p:cNvPr>
          <p:cNvSpPr txBox="1"/>
          <p:nvPr/>
        </p:nvSpPr>
        <p:spPr>
          <a:xfrm>
            <a:off x="1538067" y="5767754"/>
            <a:ext cx="9875520" cy="461665"/>
          </a:xfrm>
          <a:prstGeom prst="rect">
            <a:avLst/>
          </a:prstGeom>
          <a:noFill/>
        </p:spPr>
        <p:txBody>
          <a:bodyPr wrap="square" rtlCol="0">
            <a:spAutoFit/>
          </a:bodyPr>
          <a:lstStyle/>
          <a:p>
            <a:r>
              <a:rPr lang="en-GB" sz="2400" b="1" dirty="0"/>
              <a:t>Threshold Graphics: </a:t>
            </a:r>
            <a:r>
              <a:rPr lang="en-GB" sz="2400" dirty="0"/>
              <a:t>inquiry graphics applied to address threshold concepts.</a:t>
            </a:r>
          </a:p>
        </p:txBody>
      </p:sp>
    </p:spTree>
    <p:extLst>
      <p:ext uri="{BB962C8B-B14F-4D97-AF65-F5344CB8AC3E}">
        <p14:creationId xmlns:p14="http://schemas.microsoft.com/office/powerpoint/2010/main" val="2393587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indoor, table, sitting, food&#10;&#10;Description automatically generated">
            <a:extLst>
              <a:ext uri="{FF2B5EF4-FFF2-40B4-BE49-F238E27FC236}">
                <a16:creationId xmlns:a16="http://schemas.microsoft.com/office/drawing/2014/main" id="{2ED5843E-682D-45E3-91A9-5FDE6D7D6E2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41963" y="-8851"/>
            <a:ext cx="4887165" cy="6866851"/>
          </a:xfrm>
        </p:spPr>
      </p:pic>
    </p:spTree>
    <p:extLst>
      <p:ext uri="{BB962C8B-B14F-4D97-AF65-F5344CB8AC3E}">
        <p14:creationId xmlns:p14="http://schemas.microsoft.com/office/powerpoint/2010/main" val="1146521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A502-2715-4DA9-95B0-AA4F98D60BC8}"/>
              </a:ext>
            </a:extLst>
          </p:cNvPr>
          <p:cNvSpPr>
            <a:spLocks noGrp="1"/>
          </p:cNvSpPr>
          <p:nvPr>
            <p:ph type="title"/>
          </p:nvPr>
        </p:nvSpPr>
        <p:spPr>
          <a:xfrm>
            <a:off x="675860" y="126610"/>
            <a:ext cx="11171583" cy="633046"/>
          </a:xfrm>
        </p:spPr>
        <p:txBody>
          <a:bodyPr>
            <a:normAutofit fontScale="90000"/>
          </a:bodyPr>
          <a:lstStyle/>
          <a:p>
            <a:pPr algn="ctr"/>
            <a:r>
              <a:rPr lang="en-GB" dirty="0"/>
              <a:t>What are </a:t>
            </a:r>
            <a:r>
              <a:rPr lang="en-GB" i="1" dirty="0"/>
              <a:t>inquiry graphics</a:t>
            </a:r>
            <a:r>
              <a:rPr lang="en-GB" dirty="0"/>
              <a:t>?</a:t>
            </a:r>
          </a:p>
        </p:txBody>
      </p:sp>
      <p:sp>
        <p:nvSpPr>
          <p:cNvPr id="3" name="Content Placeholder 2">
            <a:extLst>
              <a:ext uri="{FF2B5EF4-FFF2-40B4-BE49-F238E27FC236}">
                <a16:creationId xmlns:a16="http://schemas.microsoft.com/office/drawing/2014/main" id="{3B08FC1A-DE80-40E3-AABA-2E6B055139AB}"/>
              </a:ext>
            </a:extLst>
          </p:cNvPr>
          <p:cNvSpPr>
            <a:spLocks noGrp="1"/>
          </p:cNvSpPr>
          <p:nvPr>
            <p:ph idx="1"/>
          </p:nvPr>
        </p:nvSpPr>
        <p:spPr>
          <a:xfrm>
            <a:off x="530087" y="562564"/>
            <a:ext cx="11463130" cy="6295435"/>
          </a:xfrm>
        </p:spPr>
        <p:txBody>
          <a:bodyPr>
            <a:normAutofit fontScale="85000" lnSpcReduction="20000"/>
          </a:bodyPr>
          <a:lstStyle/>
          <a:p>
            <a:pPr marL="0" indent="0" algn="ctr">
              <a:buNone/>
            </a:pPr>
            <a:endParaRPr lang="en-GB" dirty="0"/>
          </a:p>
          <a:p>
            <a:pPr marL="0" indent="0" algn="ctr">
              <a:buNone/>
            </a:pPr>
            <a:r>
              <a:rPr lang="en-GB" b="1" dirty="0"/>
              <a:t>Inquiry graphics are “graphics” that are applied in teaching-learning &amp; research to support:</a:t>
            </a:r>
          </a:p>
          <a:p>
            <a:pPr algn="ctr"/>
            <a:r>
              <a:rPr lang="en-GB" dirty="0"/>
              <a:t> explorations of disciplinary concepts, </a:t>
            </a:r>
          </a:p>
          <a:p>
            <a:pPr algn="ctr"/>
            <a:r>
              <a:rPr lang="en-GB" dirty="0"/>
              <a:t>creative thinking (analogical, imaginative), </a:t>
            </a:r>
          </a:p>
          <a:p>
            <a:pPr algn="ctr"/>
            <a:r>
              <a:rPr lang="en-GB" dirty="0"/>
              <a:t>critical concept analysis, </a:t>
            </a:r>
          </a:p>
          <a:p>
            <a:pPr algn="ctr"/>
            <a:r>
              <a:rPr lang="en-GB" dirty="0"/>
              <a:t>externalisation of shared/unique concept interpretations in a learning community, </a:t>
            </a:r>
          </a:p>
          <a:p>
            <a:pPr algn="ctr"/>
            <a:r>
              <a:rPr lang="en-GB" dirty="0"/>
              <a:t> an awareness of conceptual, experiential and interpretative pluralism. </a:t>
            </a:r>
          </a:p>
          <a:p>
            <a:pPr algn="ctr"/>
            <a:endParaRPr lang="en-GB" b="1" dirty="0"/>
          </a:p>
          <a:p>
            <a:pPr marL="0" indent="0">
              <a:buNone/>
            </a:pPr>
            <a:r>
              <a:rPr lang="en-GB" b="1" dirty="0"/>
              <a:t>Graphics: </a:t>
            </a:r>
            <a:r>
              <a:rPr lang="en-GB" dirty="0"/>
              <a:t>(from Greek γραφικός graphikos, "belonging to drawing“) broadly, anything that leaves a trace on a surface such as a paper or screen surface; graphics could be static/still (e.g. a photograph, non-animated drawing, collage, murals/graffiti, graphs, but also words) and animated (a video, an animation, any graphics in motion). I have mainly explored depictive visual media as inquiry graphics ingredients. </a:t>
            </a:r>
          </a:p>
          <a:p>
            <a:pPr marL="0" indent="0" algn="ctr">
              <a:buNone/>
            </a:pPr>
            <a:endParaRPr lang="en-GB" dirty="0"/>
          </a:p>
          <a:p>
            <a:pPr marL="0" indent="0" algn="ctr">
              <a:buNone/>
            </a:pPr>
            <a:r>
              <a:rPr lang="en-GB" b="1" dirty="0"/>
              <a:t>Multimodal inquiry (an ongoing development) - </a:t>
            </a:r>
            <a:r>
              <a:rPr lang="en-GB" dirty="0"/>
              <a:t>An analytical learning inquiry across multiple modes and senses: graphics, words, and beyond, to include</a:t>
            </a:r>
          </a:p>
          <a:p>
            <a:pPr marL="0" indent="0" algn="ctr">
              <a:buNone/>
            </a:pPr>
            <a:r>
              <a:rPr lang="en-GB" dirty="0"/>
              <a:t> touch, movement, dance, feel (…of the atmosphere) </a:t>
            </a:r>
          </a:p>
          <a:p>
            <a:pPr marL="0" indent="0" algn="ctr">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79830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olo journey">
            <a:extLst>
              <a:ext uri="{FF2B5EF4-FFF2-40B4-BE49-F238E27FC236}">
                <a16:creationId xmlns:a16="http://schemas.microsoft.com/office/drawing/2014/main" id="{D8903578-7687-4CB9-8686-24A2726B8267}"/>
              </a:ext>
            </a:extLst>
          </p:cNvPr>
          <p:cNvPicPr>
            <a:picLocks noChangeAspect="1"/>
          </p:cNvPicPr>
          <p:nvPr/>
        </p:nvPicPr>
        <p:blipFill rotWithShape="1">
          <a:blip r:embed="rId2"/>
          <a:srcRect t="4734" b="701"/>
          <a:stretch/>
        </p:blipFill>
        <p:spPr>
          <a:xfrm>
            <a:off x="1" y="10"/>
            <a:ext cx="9669642" cy="6857990"/>
          </a:xfrm>
          <a:prstGeom prst="rect">
            <a:avLst/>
          </a:prstGeom>
        </p:spPr>
      </p:pic>
      <p:sp>
        <p:nvSpPr>
          <p:cNvPr id="25"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872934-7078-954E-89F5-B5B32AAC5E0C}"/>
              </a:ext>
            </a:extLst>
          </p:cNvPr>
          <p:cNvSpPr>
            <a:spLocks noGrp="1"/>
          </p:cNvSpPr>
          <p:nvPr>
            <p:ph type="title"/>
          </p:nvPr>
        </p:nvSpPr>
        <p:spPr>
          <a:xfrm>
            <a:off x="7482009" y="0"/>
            <a:ext cx="3822189" cy="1899912"/>
          </a:xfrm>
        </p:spPr>
        <p:txBody>
          <a:bodyPr>
            <a:normAutofit fontScale="90000"/>
          </a:bodyPr>
          <a:lstStyle/>
          <a:p>
            <a:r>
              <a:rPr lang="en-US" sz="4000" b="1" dirty="0"/>
              <a:t>Why exploring threshold concepts through graphics?</a:t>
            </a:r>
          </a:p>
        </p:txBody>
      </p:sp>
      <p:sp>
        <p:nvSpPr>
          <p:cNvPr id="3" name="Content Placeholder 2">
            <a:extLst>
              <a:ext uri="{FF2B5EF4-FFF2-40B4-BE49-F238E27FC236}">
                <a16:creationId xmlns:a16="http://schemas.microsoft.com/office/drawing/2014/main" id="{806E207D-6AEE-8D4D-A42E-53F3E0D0DC44}"/>
              </a:ext>
            </a:extLst>
          </p:cNvPr>
          <p:cNvSpPr>
            <a:spLocks noGrp="1"/>
          </p:cNvSpPr>
          <p:nvPr>
            <p:ph idx="1"/>
          </p:nvPr>
        </p:nvSpPr>
        <p:spPr>
          <a:xfrm>
            <a:off x="7315200" y="1897872"/>
            <a:ext cx="4681728" cy="4649232"/>
          </a:xfrm>
        </p:spPr>
        <p:txBody>
          <a:bodyPr>
            <a:normAutofit fontScale="92500" lnSpcReduction="20000"/>
          </a:bodyPr>
          <a:lstStyle/>
          <a:p>
            <a:r>
              <a:rPr lang="en-US" sz="2000" dirty="0"/>
              <a:t>To overcome and challenge persistent dualisms in education: mind-body, image-concept, feelings/emotions-reasons, concrete-abstract</a:t>
            </a:r>
          </a:p>
          <a:p>
            <a:r>
              <a:rPr lang="en-US" sz="2000" dirty="0"/>
              <a:t>To take visual and material culture as well as embodied experiences seriously in the formation and development of concepts/overcoming TCs</a:t>
            </a:r>
          </a:p>
          <a:p>
            <a:r>
              <a:rPr lang="en-US" sz="2000" dirty="0"/>
              <a:t>Careful attendance to images and visual analysis can help provide access to visual culture to visually impaired and blind people – why would we not get used to describing images in depth and in layers? Why would we deprive anyone from access to visual culture?  </a:t>
            </a:r>
          </a:p>
          <a:p>
            <a:r>
              <a:rPr lang="en-US" sz="2000" dirty="0"/>
              <a:t>Images are carriers of power and ideology  and suggest meanings about what the world is like – they need reflection and unpacking</a:t>
            </a:r>
          </a:p>
          <a:p>
            <a:endParaRPr lang="en-US" sz="2000" dirty="0"/>
          </a:p>
          <a:p>
            <a:endParaRPr lang="en-US" sz="2000" dirty="0"/>
          </a:p>
          <a:p>
            <a:endParaRPr lang="en-US" sz="2000" dirty="0"/>
          </a:p>
        </p:txBody>
      </p:sp>
    </p:spTree>
    <p:extLst>
      <p:ext uri="{BB962C8B-B14F-4D97-AF65-F5344CB8AC3E}">
        <p14:creationId xmlns:p14="http://schemas.microsoft.com/office/powerpoint/2010/main" val="59823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CABF7-DF2A-1147-A485-D4C18EC3EC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CC3DCB-24AB-8546-B75B-DC521FF5BCBA}"/>
              </a:ext>
            </a:extLst>
          </p:cNvPr>
          <p:cNvSpPr>
            <a:spLocks noGrp="1"/>
          </p:cNvSpPr>
          <p:nvPr>
            <p:ph idx="1"/>
          </p:nvPr>
        </p:nvSpPr>
        <p:spPr/>
        <p:txBody>
          <a:bodyPr/>
          <a:lstStyle/>
          <a:p>
            <a:endParaRPr lang="en-US"/>
          </a:p>
        </p:txBody>
      </p:sp>
      <p:pic>
        <p:nvPicPr>
          <p:cNvPr id="2050" name="Picture 2" descr="Holy forking shirtballs, can we talk about D&amp;#39;Arcy Carden on The Good Place?">
            <a:extLst>
              <a:ext uri="{FF2B5EF4-FFF2-40B4-BE49-F238E27FC236}">
                <a16:creationId xmlns:a16="http://schemas.microsoft.com/office/drawing/2014/main" id="{3002BE94-E08C-714C-A9D7-FB70F9861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0"/>
            <a:ext cx="121031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4B7C969-C3BF-3745-84E8-CD06BCF8B1F4}"/>
              </a:ext>
            </a:extLst>
          </p:cNvPr>
          <p:cNvSpPr txBox="1"/>
          <p:nvPr/>
        </p:nvSpPr>
        <p:spPr>
          <a:xfrm>
            <a:off x="545592" y="4763156"/>
            <a:ext cx="6160008" cy="1754326"/>
          </a:xfrm>
          <a:prstGeom prst="rect">
            <a:avLst/>
          </a:prstGeom>
          <a:solidFill>
            <a:schemeClr val="bg1"/>
          </a:solidFill>
        </p:spPr>
        <p:txBody>
          <a:bodyPr wrap="square" rtlCol="0">
            <a:spAutoFit/>
          </a:bodyPr>
          <a:lstStyle/>
          <a:p>
            <a:pPr algn="ctr"/>
            <a:r>
              <a:rPr lang="en-US" dirty="0"/>
              <a:t>We do not live in a “conceptual world” that is deprived of </a:t>
            </a:r>
          </a:p>
          <a:p>
            <a:pPr algn="ctr"/>
            <a:r>
              <a:rPr lang="en-US" dirty="0"/>
              <a:t>sensory and embodied experiences – we are surrounded by and embedded in materiality and/or visuality of the world. The concepts in the world are interpreted from multiple vantage points – educational spaces are not full of identical clones with the same prior knowledge, context or experiences. </a:t>
            </a:r>
          </a:p>
        </p:txBody>
      </p:sp>
    </p:spTree>
    <p:extLst>
      <p:ext uri="{BB962C8B-B14F-4D97-AF65-F5344CB8AC3E}">
        <p14:creationId xmlns:p14="http://schemas.microsoft.com/office/powerpoint/2010/main" val="250563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B668E-4880-EF47-8DF6-0414C0F83497}"/>
              </a:ext>
            </a:extLst>
          </p:cNvPr>
          <p:cNvSpPr>
            <a:spLocks noGrp="1"/>
          </p:cNvSpPr>
          <p:nvPr>
            <p:ph type="title"/>
          </p:nvPr>
        </p:nvSpPr>
        <p:spPr>
          <a:xfrm>
            <a:off x="969264" y="1"/>
            <a:ext cx="10384536" cy="1005840"/>
          </a:xfrm>
        </p:spPr>
        <p:txBody>
          <a:bodyPr/>
          <a:lstStyle/>
          <a:p>
            <a:pPr algn="ctr"/>
            <a:r>
              <a:rPr lang="en-US" b="1" dirty="0"/>
              <a:t>An Inquiry Graphics pedagogic design (IBCI)</a:t>
            </a:r>
          </a:p>
        </p:txBody>
      </p:sp>
      <p:pic>
        <p:nvPicPr>
          <p:cNvPr id="5" name="Content Placeholder 4" descr="Chart, diagram, bubble chart&#10;&#10;Description automatically generated">
            <a:extLst>
              <a:ext uri="{FF2B5EF4-FFF2-40B4-BE49-F238E27FC236}">
                <a16:creationId xmlns:a16="http://schemas.microsoft.com/office/drawing/2014/main" id="{B2E005BF-3DEF-684E-AD0B-BB596E3AC355}"/>
              </a:ext>
            </a:extLst>
          </p:cNvPr>
          <p:cNvPicPr>
            <a:picLocks noGrp="1" noChangeAspect="1"/>
          </p:cNvPicPr>
          <p:nvPr>
            <p:ph idx="1"/>
          </p:nvPr>
        </p:nvPicPr>
        <p:blipFill rotWithShape="1">
          <a:blip r:embed="rId2"/>
          <a:srcRect l="-1" t="16509" r="-1369"/>
          <a:stretch/>
        </p:blipFill>
        <p:spPr>
          <a:xfrm>
            <a:off x="1766413" y="877823"/>
            <a:ext cx="8950355" cy="5980176"/>
          </a:xfrm>
        </p:spPr>
      </p:pic>
    </p:spTree>
    <p:extLst>
      <p:ext uri="{BB962C8B-B14F-4D97-AF65-F5344CB8AC3E}">
        <p14:creationId xmlns:p14="http://schemas.microsoft.com/office/powerpoint/2010/main" val="977375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D695D-5828-6142-A995-DCDA93AA0E7D}"/>
              </a:ext>
            </a:extLst>
          </p:cNvPr>
          <p:cNvSpPr>
            <a:spLocks noGrp="1"/>
          </p:cNvSpPr>
          <p:nvPr>
            <p:ph type="title"/>
          </p:nvPr>
        </p:nvSpPr>
        <p:spPr>
          <a:xfrm>
            <a:off x="731520" y="18255"/>
            <a:ext cx="10622280" cy="877857"/>
          </a:xfrm>
        </p:spPr>
        <p:txBody>
          <a:bodyPr/>
          <a:lstStyle/>
          <a:p>
            <a:pPr algn="ctr"/>
            <a:r>
              <a:rPr lang="en-US" dirty="0"/>
              <a:t>   </a:t>
            </a:r>
            <a:r>
              <a:rPr lang="en-US" b="1" dirty="0"/>
              <a:t>Potential instructional support </a:t>
            </a:r>
          </a:p>
        </p:txBody>
      </p:sp>
      <p:pic>
        <p:nvPicPr>
          <p:cNvPr id="5" name="Content Placeholder 4" descr="Text, letter&#10;&#10;Description automatically generated">
            <a:extLst>
              <a:ext uri="{FF2B5EF4-FFF2-40B4-BE49-F238E27FC236}">
                <a16:creationId xmlns:a16="http://schemas.microsoft.com/office/drawing/2014/main" id="{B26CFA28-79BA-5941-ACB5-124FE8C959E9}"/>
              </a:ext>
            </a:extLst>
          </p:cNvPr>
          <p:cNvPicPr>
            <a:picLocks noGrp="1" noChangeAspect="1"/>
          </p:cNvPicPr>
          <p:nvPr>
            <p:ph idx="1"/>
          </p:nvPr>
        </p:nvPicPr>
        <p:blipFill>
          <a:blip r:embed="rId2"/>
          <a:stretch>
            <a:fillRect/>
          </a:stretch>
        </p:blipFill>
        <p:spPr>
          <a:xfrm>
            <a:off x="3108960" y="896112"/>
            <a:ext cx="6345936" cy="5926756"/>
          </a:xfrm>
        </p:spPr>
      </p:pic>
    </p:spTree>
    <p:extLst>
      <p:ext uri="{BB962C8B-B14F-4D97-AF65-F5344CB8AC3E}">
        <p14:creationId xmlns:p14="http://schemas.microsoft.com/office/powerpoint/2010/main" val="128823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1556792"/>
            <a:ext cx="8229600" cy="1143000"/>
          </a:xfrm>
        </p:spPr>
        <p:txBody>
          <a:bodyPr>
            <a:normAutofit fontScale="90000"/>
          </a:bodyPr>
          <a:lstStyle/>
          <a:p>
            <a:pPr fontAlgn="t">
              <a:spcBef>
                <a:spcPts val="0"/>
              </a:spcBef>
            </a:pPr>
            <a:br>
              <a:rPr lang="en-GB" sz="4800" dirty="0">
                <a:latin typeface="Arial"/>
              </a:rPr>
            </a:br>
            <a:r>
              <a:rPr lang="en-GB" b="1" dirty="0">
                <a:solidFill>
                  <a:srgbClr val="FFFFFF"/>
                </a:solidFill>
              </a:rPr>
              <a:t>SIG </a:t>
            </a:r>
            <a:br>
              <a:rPr lang="en-GB" sz="4800" dirty="0">
                <a:latin typeface="Arial"/>
              </a:rPr>
            </a:br>
            <a:r>
              <a:rPr lang="en-GB" b="1" dirty="0">
                <a:solidFill>
                  <a:srgbClr val="FFFFFF"/>
                </a:solidFill>
              </a:rPr>
              <a:t>Representamen</a:t>
            </a:r>
            <a:br>
              <a:rPr lang="en-GB" sz="4800" dirty="0">
                <a:latin typeface="Arial"/>
              </a:rPr>
            </a:br>
            <a:r>
              <a:rPr lang="en-GB" b="1" dirty="0">
                <a:solidFill>
                  <a:srgbClr val="FFFFFF"/>
                </a:solidFill>
              </a:rPr>
              <a:t>(Signifier)</a:t>
            </a:r>
            <a:br>
              <a:rPr lang="en-GB" sz="4800" dirty="0">
                <a:latin typeface="Arial"/>
              </a:rPr>
            </a:br>
            <a:r>
              <a:rPr lang="en-GB" b="1" dirty="0">
                <a:solidFill>
                  <a:srgbClr val="FFFFFF"/>
                </a:solidFill>
              </a:rPr>
              <a:t>Interpretant</a:t>
            </a:r>
            <a:br>
              <a:rPr lang="en-GB" sz="4800" dirty="0">
                <a:latin typeface="Arial"/>
              </a:rPr>
            </a:br>
            <a:r>
              <a:rPr lang="en-GB" b="1" dirty="0">
                <a:solidFill>
                  <a:srgbClr val="FFFFFF"/>
                </a:solidFill>
              </a:rPr>
              <a:t>does image relate to </a:t>
            </a:r>
            <a:r>
              <a:rPr lang="en-GB" b="1" dirty="0" err="1">
                <a:solidFill>
                  <a:srgbClr val="FFFFFF"/>
                </a:solidFill>
              </a:rPr>
              <a:t>nchored</a:t>
            </a:r>
            <a:r>
              <a:rPr lang="en-GB" b="1" dirty="0">
                <a:solidFill>
                  <a:srgbClr val="FFFFFF"/>
                </a:solidFill>
              </a:rPr>
              <a:t> object:</a:t>
            </a:r>
            <a:br>
              <a:rPr lang="en-GB" sz="4800" dirty="0">
                <a:latin typeface="Arial"/>
              </a:rPr>
            </a:br>
            <a:r>
              <a:rPr lang="en-GB" b="1" dirty="0">
                <a:solidFill>
                  <a:srgbClr val="FFFFFF"/>
                </a:solidFill>
              </a:rPr>
              <a:t>(led by your RQ)</a:t>
            </a:r>
            <a:br>
              <a:rPr lang="en-GB" sz="4800" dirty="0">
                <a:latin typeface="Arial"/>
              </a:rPr>
            </a:br>
            <a:endParaRPr lang="en-GB"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80556" y="4106226"/>
            <a:ext cx="3630888" cy="2730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541197780"/>
              </p:ext>
            </p:extLst>
          </p:nvPr>
        </p:nvGraphicFramePr>
        <p:xfrm>
          <a:off x="1229863" y="938214"/>
          <a:ext cx="10185009" cy="3627120"/>
        </p:xfrm>
        <a:graphic>
          <a:graphicData uri="http://schemas.openxmlformats.org/drawingml/2006/table">
            <a:tbl>
              <a:tblPr firstRow="1" bandRow="1">
                <a:tableStyleId>{5C22544A-7EE6-4342-B048-85BDC9FD1C3A}</a:tableStyleId>
              </a:tblPr>
              <a:tblGrid>
                <a:gridCol w="2143611">
                  <a:extLst>
                    <a:ext uri="{9D8B030D-6E8A-4147-A177-3AD203B41FA5}">
                      <a16:colId xmlns:a16="http://schemas.microsoft.com/office/drawing/2014/main" val="20000"/>
                    </a:ext>
                  </a:extLst>
                </a:gridCol>
                <a:gridCol w="3702600">
                  <a:extLst>
                    <a:ext uri="{9D8B030D-6E8A-4147-A177-3AD203B41FA5}">
                      <a16:colId xmlns:a16="http://schemas.microsoft.com/office/drawing/2014/main" val="20001"/>
                    </a:ext>
                  </a:extLst>
                </a:gridCol>
                <a:gridCol w="4338798">
                  <a:extLst>
                    <a:ext uri="{9D8B030D-6E8A-4147-A177-3AD203B41FA5}">
                      <a16:colId xmlns:a16="http://schemas.microsoft.com/office/drawing/2014/main" val="20002"/>
                    </a:ext>
                  </a:extLst>
                </a:gridCol>
              </a:tblGrid>
              <a:tr h="1399024">
                <a:tc>
                  <a:txBody>
                    <a:bodyPr/>
                    <a:lstStyle/>
                    <a:p>
                      <a:pPr algn="ctr"/>
                      <a:endParaRPr lang="en-GB" sz="1600" dirty="0"/>
                    </a:p>
                    <a:p>
                      <a:pPr algn="ctr"/>
                      <a:r>
                        <a:rPr lang="en-GB" sz="2000" i="0" dirty="0">
                          <a:solidFill>
                            <a:srgbClr val="FFFF00"/>
                          </a:solidFill>
                        </a:rPr>
                        <a:t>Micro (Image)</a:t>
                      </a:r>
                    </a:p>
                    <a:p>
                      <a:pPr algn="ctr"/>
                      <a:r>
                        <a:rPr lang="en-GB" sz="2000" i="0" dirty="0">
                          <a:solidFill>
                            <a:srgbClr val="FFFF00"/>
                          </a:solidFill>
                        </a:rPr>
                        <a:t>(REPRESENTATION/REPRESENTAMEN/PERCEPTIVE STATEMENTS)</a:t>
                      </a:r>
                    </a:p>
                    <a:p>
                      <a:pPr algn="ctr"/>
                      <a:r>
                        <a:rPr lang="en-GB" sz="2000" i="0" dirty="0">
                          <a:solidFill>
                            <a:srgbClr val="FFFF00"/>
                          </a:solidFill>
                        </a:rPr>
                        <a:t> </a:t>
                      </a:r>
                    </a:p>
                    <a:p>
                      <a:pPr algn="ctr"/>
                      <a:r>
                        <a:rPr lang="en-GB" sz="1600" i="0" dirty="0"/>
                        <a:t>What things</a:t>
                      </a:r>
                      <a:r>
                        <a:rPr lang="en-GB" sz="1600" i="0" baseline="0" dirty="0"/>
                        <a:t> are in an image?</a:t>
                      </a:r>
                    </a:p>
                    <a:p>
                      <a:pPr algn="ctr"/>
                      <a:endParaRPr lang="en-GB" sz="1600" i="0" baseline="0" dirty="0"/>
                    </a:p>
                    <a:p>
                      <a:pPr algn="ctr"/>
                      <a:r>
                        <a:rPr lang="en-GB" sz="1600" i="0" baseline="0" dirty="0"/>
                        <a:t>A list individual things</a:t>
                      </a:r>
                    </a:p>
                  </a:txBody>
                  <a:tcPr/>
                </a:tc>
                <a:tc>
                  <a:txBody>
                    <a:bodyPr/>
                    <a:lstStyle/>
                    <a:p>
                      <a:pPr algn="ctr"/>
                      <a:endParaRPr lang="en-GB" sz="1800" dirty="0">
                        <a:solidFill>
                          <a:srgbClr val="FFFF00"/>
                        </a:solidFill>
                      </a:endParaRPr>
                    </a:p>
                    <a:p>
                      <a:pPr algn="ctr"/>
                      <a:r>
                        <a:rPr lang="en-GB" sz="1800" dirty="0">
                          <a:solidFill>
                            <a:srgbClr val="FFFF00"/>
                          </a:solidFill>
                        </a:rPr>
                        <a:t>Meso (Image)</a:t>
                      </a:r>
                    </a:p>
                    <a:p>
                      <a:pPr algn="ctr"/>
                      <a:r>
                        <a:rPr lang="en-GB" sz="1800" dirty="0">
                          <a:solidFill>
                            <a:srgbClr val="FFFF00"/>
                          </a:solidFill>
                        </a:rPr>
                        <a:t>(IMAGE INTERPRETATIONS)</a:t>
                      </a:r>
                    </a:p>
                    <a:p>
                      <a:pPr algn="ctr"/>
                      <a:r>
                        <a:rPr lang="en-GB" sz="1800" dirty="0">
                          <a:solidFill>
                            <a:srgbClr val="FFFF00"/>
                          </a:solidFill>
                        </a:rPr>
                        <a:t> </a:t>
                      </a:r>
                    </a:p>
                    <a:p>
                      <a:pPr algn="ctr"/>
                      <a:r>
                        <a:rPr lang="en-GB" sz="1600" dirty="0"/>
                        <a:t>(Denotation-Connotation)</a:t>
                      </a:r>
                    </a:p>
                    <a:p>
                      <a:pPr algn="ctr"/>
                      <a:endParaRPr lang="en-GB" sz="1600" dirty="0"/>
                    </a:p>
                    <a:p>
                      <a:pPr algn="ctr"/>
                      <a:r>
                        <a:rPr lang="en-GB" sz="1600" dirty="0"/>
                        <a:t>D: Qualitative perceptive descriptions- What is it like? </a:t>
                      </a:r>
                    </a:p>
                    <a:p>
                      <a:pPr algn="ctr"/>
                      <a:endParaRPr lang="en-GB" sz="1600" dirty="0"/>
                    </a:p>
                    <a:p>
                      <a:pPr algn="ctr"/>
                      <a:r>
                        <a:rPr lang="en-GB" sz="1600" dirty="0"/>
                        <a:t>C: Strongly socio-cultural meanings – How is it socio-culturally defined? </a:t>
                      </a:r>
                    </a:p>
                    <a:p>
                      <a:pPr algn="ctr"/>
                      <a:endParaRPr lang="en-GB" sz="1600" dirty="0"/>
                    </a:p>
                    <a:p>
                      <a:pPr algn="ctr"/>
                      <a:r>
                        <a:rPr lang="en-GB" sz="1600" dirty="0"/>
                        <a:t>Good to explore personal approach/bias</a:t>
                      </a:r>
                    </a:p>
                    <a:p>
                      <a:pPr algn="ctr"/>
                      <a:endParaRPr lang="en-GB" sz="1600" dirty="0"/>
                    </a:p>
                  </a:txBody>
                  <a:tcPr/>
                </a:tc>
                <a:tc>
                  <a:txBody>
                    <a:bodyPr/>
                    <a:lstStyle/>
                    <a:p>
                      <a:pPr algn="ctr"/>
                      <a:endParaRPr lang="en-GB" sz="1800" dirty="0">
                        <a:solidFill>
                          <a:srgbClr val="FFFF00"/>
                        </a:solidFill>
                      </a:endParaRPr>
                    </a:p>
                    <a:p>
                      <a:pPr algn="ctr"/>
                      <a:r>
                        <a:rPr lang="en-GB" sz="1800" dirty="0">
                          <a:solidFill>
                            <a:srgbClr val="FFFF00"/>
                          </a:solidFill>
                        </a:rPr>
                        <a:t>Macro (Image-Concept)</a:t>
                      </a:r>
                    </a:p>
                    <a:p>
                      <a:pPr algn="ctr"/>
                      <a:r>
                        <a:rPr lang="en-GB" sz="1800" dirty="0">
                          <a:solidFill>
                            <a:srgbClr val="FFFF00"/>
                          </a:solidFill>
                        </a:rPr>
                        <a:t>(CONCEPT LINKAGE/ANCHORAGE)</a:t>
                      </a:r>
                    </a:p>
                    <a:p>
                      <a:pPr algn="ctr"/>
                      <a:endParaRPr lang="en-GB" sz="1800" dirty="0">
                        <a:solidFill>
                          <a:srgbClr val="FFFF00"/>
                        </a:solidFill>
                      </a:endParaRPr>
                    </a:p>
                    <a:p>
                      <a:pPr algn="ctr"/>
                      <a:r>
                        <a:rPr lang="en-GB" sz="1600" dirty="0"/>
                        <a:t>The concept </a:t>
                      </a:r>
                    </a:p>
                    <a:p>
                      <a:pPr algn="ctr"/>
                      <a:r>
                        <a:rPr lang="en-GB" sz="1600" baseline="0" dirty="0"/>
                        <a:t>–  Generalisation and Critique:</a:t>
                      </a:r>
                    </a:p>
                    <a:p>
                      <a:pPr algn="ctr"/>
                      <a:r>
                        <a:rPr lang="en-GB" sz="1600" dirty="0"/>
                        <a:t>(led by RQ/conceptual inquiry)</a:t>
                      </a:r>
                    </a:p>
                    <a:p>
                      <a:pPr algn="ctr"/>
                      <a:endParaRPr lang="en-GB" sz="1600" dirty="0"/>
                    </a:p>
                    <a:p>
                      <a:pPr algn="ctr"/>
                      <a:r>
                        <a:rPr lang="en-GB" sz="1600" dirty="0"/>
                        <a:t>RQ:</a:t>
                      </a:r>
                      <a:r>
                        <a:rPr lang="en-GB" sz="1600" baseline="0" dirty="0"/>
                        <a:t> How does the image relate to the concept (“constructivism”)? How to explore, understand &amp; critique “constructivism” through this image?  </a:t>
                      </a:r>
                      <a:endParaRPr lang="en-GB" sz="1600" dirty="0"/>
                    </a:p>
                  </a:txBody>
                  <a:tcPr/>
                </a:tc>
                <a:extLst>
                  <a:ext uri="{0D108BD9-81ED-4DB2-BD59-A6C34878D82A}">
                    <a16:rowId xmlns:a16="http://schemas.microsoft.com/office/drawing/2014/main" val="10000"/>
                  </a:ext>
                </a:extLst>
              </a:tr>
            </a:tbl>
          </a:graphicData>
        </a:graphic>
      </p:graphicFrame>
      <p:sp>
        <p:nvSpPr>
          <p:cNvPr id="5" name="Title 1">
            <a:extLst>
              <a:ext uri="{FF2B5EF4-FFF2-40B4-BE49-F238E27FC236}">
                <a16:creationId xmlns:a16="http://schemas.microsoft.com/office/drawing/2014/main" id="{003687E8-8ACB-E845-91A1-6F8BFCA9D88B}"/>
              </a:ext>
            </a:extLst>
          </p:cNvPr>
          <p:cNvSpPr txBox="1">
            <a:spLocks/>
          </p:cNvSpPr>
          <p:nvPr/>
        </p:nvSpPr>
        <p:spPr>
          <a:xfrm>
            <a:off x="351692" y="262899"/>
            <a:ext cx="11605846" cy="47893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An IG/TG analysis example: Educational Psychology, TC “Constructivism” </a:t>
            </a:r>
          </a:p>
        </p:txBody>
      </p:sp>
    </p:spTree>
    <p:extLst>
      <p:ext uri="{BB962C8B-B14F-4D97-AF65-F5344CB8AC3E}">
        <p14:creationId xmlns:p14="http://schemas.microsoft.com/office/powerpoint/2010/main" val="10315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cstate="print"/>
          <a:srcRect l="10823" t="30336" r="73696" b="56109"/>
          <a:stretch/>
        </p:blipFill>
        <p:spPr bwMode="auto">
          <a:xfrm>
            <a:off x="3922257" y="3886786"/>
            <a:ext cx="3715585" cy="2645733"/>
          </a:xfrm>
          <a:prstGeom prst="rect">
            <a:avLst/>
          </a:prstGeom>
          <a:noFill/>
          <a:ln w="9525">
            <a:noFill/>
            <a:miter lim="800000"/>
            <a:headEnd/>
            <a:tailEnd/>
          </a:ln>
        </p:spPr>
      </p:pic>
      <p:sp>
        <p:nvSpPr>
          <p:cNvPr id="5" name="TextBox 4"/>
          <p:cNvSpPr txBox="1"/>
          <p:nvPr/>
        </p:nvSpPr>
        <p:spPr>
          <a:xfrm>
            <a:off x="249366" y="73167"/>
            <a:ext cx="3230227" cy="923330"/>
          </a:xfrm>
          <a:prstGeom prst="rect">
            <a:avLst/>
          </a:prstGeom>
          <a:solidFill>
            <a:schemeClr val="accent5">
              <a:lumMod val="20000"/>
              <a:lumOff val="80000"/>
            </a:schemeClr>
          </a:solidFill>
        </p:spPr>
        <p:txBody>
          <a:bodyPr wrap="square" rtlCol="0">
            <a:spAutoFit/>
          </a:bodyPr>
          <a:lstStyle/>
          <a:p>
            <a:r>
              <a:rPr lang="en-GB" b="1" dirty="0"/>
              <a:t>MICRO - Elements: </a:t>
            </a:r>
            <a:r>
              <a:rPr lang="en-GB" dirty="0"/>
              <a:t>boy, girl, clothes, /apron, /</a:t>
            </a:r>
            <a:r>
              <a:rPr lang="en-GB" u="sng" dirty="0"/>
              <a:t>goggle</a:t>
            </a:r>
            <a:r>
              <a:rPr lang="en-GB" dirty="0"/>
              <a:t>s,  dishes, /liquid, /spiral</a:t>
            </a:r>
          </a:p>
        </p:txBody>
      </p:sp>
      <p:sp>
        <p:nvSpPr>
          <p:cNvPr id="8" name="TextBox 7"/>
          <p:cNvSpPr txBox="1"/>
          <p:nvPr/>
        </p:nvSpPr>
        <p:spPr>
          <a:xfrm>
            <a:off x="147163" y="4071290"/>
            <a:ext cx="3715585" cy="2862322"/>
          </a:xfrm>
          <a:prstGeom prst="rect">
            <a:avLst/>
          </a:prstGeom>
          <a:solidFill>
            <a:schemeClr val="accent6">
              <a:lumMod val="40000"/>
              <a:lumOff val="60000"/>
            </a:schemeClr>
          </a:solidFill>
        </p:spPr>
        <p:txBody>
          <a:bodyPr wrap="square" rtlCol="0">
            <a:spAutoFit/>
          </a:bodyPr>
          <a:lstStyle/>
          <a:p>
            <a:r>
              <a:rPr lang="en-GB" b="1" dirty="0"/>
              <a:t>MESO </a:t>
            </a:r>
          </a:p>
          <a:p>
            <a:r>
              <a:rPr lang="en-GB" dirty="0"/>
              <a:t>CONNOTATION (whole picture):</a:t>
            </a:r>
          </a:p>
          <a:p>
            <a:r>
              <a:rPr lang="en-GB" dirty="0"/>
              <a:t>The two pupils are having what is called “hands-on” experience of chemistry concepts by participating in an experiment, which is a classical example of “constructivist environment and experience”.  There is not teacher present/shown.  </a:t>
            </a:r>
          </a:p>
          <a:p>
            <a:endParaRPr lang="en-GB" dirty="0"/>
          </a:p>
        </p:txBody>
      </p:sp>
      <p:sp>
        <p:nvSpPr>
          <p:cNvPr id="11" name="TextBox 10"/>
          <p:cNvSpPr txBox="1"/>
          <p:nvPr/>
        </p:nvSpPr>
        <p:spPr>
          <a:xfrm>
            <a:off x="7986535" y="3639991"/>
            <a:ext cx="3990668" cy="3139321"/>
          </a:xfrm>
          <a:prstGeom prst="rect">
            <a:avLst/>
          </a:prstGeom>
          <a:solidFill>
            <a:schemeClr val="accent1">
              <a:lumMod val="40000"/>
              <a:lumOff val="60000"/>
            </a:schemeClr>
          </a:solidFill>
        </p:spPr>
        <p:txBody>
          <a:bodyPr wrap="square" rtlCol="0">
            <a:spAutoFit/>
          </a:bodyPr>
          <a:lstStyle/>
          <a:p>
            <a:r>
              <a:rPr lang="en-GB" b="1" dirty="0"/>
              <a:t>MACRO (WHOLE PICTURE) </a:t>
            </a:r>
          </a:p>
          <a:p>
            <a:r>
              <a:rPr lang="en-GB" b="1" dirty="0"/>
              <a:t>CONCEPTUAL INSIGHTS: </a:t>
            </a:r>
          </a:p>
          <a:p>
            <a:r>
              <a:rPr lang="en-GB" dirty="0"/>
              <a:t>Focusing on solitary children’s exploration is common in constructivist representations and needs to be contested. Adult as omitted but still influencing the image (the role of  teacher agency and guidance in constructivism); there are few females in “hard” sciences, representing girls as scientistic can change the imbalance. </a:t>
            </a:r>
          </a:p>
        </p:txBody>
      </p:sp>
      <p:sp>
        <p:nvSpPr>
          <p:cNvPr id="12" name="TextBox 11"/>
          <p:cNvSpPr txBox="1"/>
          <p:nvPr/>
        </p:nvSpPr>
        <p:spPr>
          <a:xfrm>
            <a:off x="8077572" y="233148"/>
            <a:ext cx="3808594" cy="3139321"/>
          </a:xfrm>
          <a:prstGeom prst="rect">
            <a:avLst/>
          </a:prstGeom>
          <a:solidFill>
            <a:schemeClr val="accent1">
              <a:lumMod val="40000"/>
              <a:lumOff val="60000"/>
            </a:schemeClr>
          </a:solidFill>
        </p:spPr>
        <p:txBody>
          <a:bodyPr wrap="square" rtlCol="0">
            <a:spAutoFit/>
          </a:bodyPr>
          <a:lstStyle/>
          <a:p>
            <a:r>
              <a:rPr lang="en-GB" b="1" dirty="0"/>
              <a:t>MACRO – (ELEMENT) </a:t>
            </a:r>
          </a:p>
          <a:p>
            <a:r>
              <a:rPr lang="en-GB" b="1" dirty="0"/>
              <a:t>CONCEPTUAL INSIGHT: </a:t>
            </a:r>
            <a:r>
              <a:rPr lang="en-GB" dirty="0"/>
              <a:t>Wearing goggles can be related to “protection” - a health and safety Issue in constructivism. Health and safety issues might be an obstruction in constructivist learning at schools.  Would the children remember to put on goggles independently? </a:t>
            </a:r>
          </a:p>
          <a:p>
            <a:r>
              <a:rPr lang="en-GB" dirty="0"/>
              <a:t>This raises issue of the “independent child” argument in constructivism</a:t>
            </a:r>
          </a:p>
        </p:txBody>
      </p:sp>
      <p:sp>
        <p:nvSpPr>
          <p:cNvPr id="14" name="TextBox 13"/>
          <p:cNvSpPr txBox="1"/>
          <p:nvPr/>
        </p:nvSpPr>
        <p:spPr>
          <a:xfrm>
            <a:off x="147163" y="1155725"/>
            <a:ext cx="3426401" cy="2862322"/>
          </a:xfrm>
          <a:prstGeom prst="rect">
            <a:avLst/>
          </a:prstGeom>
          <a:solidFill>
            <a:schemeClr val="accent6">
              <a:lumMod val="20000"/>
              <a:lumOff val="80000"/>
            </a:schemeClr>
          </a:solidFill>
        </p:spPr>
        <p:txBody>
          <a:bodyPr wrap="square" rtlCol="0">
            <a:spAutoFit/>
          </a:bodyPr>
          <a:lstStyle/>
          <a:p>
            <a:r>
              <a:rPr lang="en-GB" b="1" dirty="0"/>
              <a:t>MESO – </a:t>
            </a:r>
          </a:p>
          <a:p>
            <a:r>
              <a:rPr lang="en-GB" dirty="0"/>
              <a:t>DENOTATION (whole picture)– </a:t>
            </a:r>
          </a:p>
          <a:p>
            <a:r>
              <a:rPr lang="en-GB" dirty="0"/>
              <a:t>QUALITATIVE DESCRIPTION:</a:t>
            </a:r>
          </a:p>
          <a:p>
            <a:r>
              <a:rPr lang="en-GB" dirty="0"/>
              <a:t>the boy is holding a glass with blue liquid pouring it down a spiral glass tube, with the girl touching the glass in a presumed action of pouring, standing next to him. The two children are shown/photographed alone. </a:t>
            </a:r>
          </a:p>
        </p:txBody>
      </p:sp>
      <p:sp>
        <p:nvSpPr>
          <p:cNvPr id="13" name="TextBox 12">
            <a:extLst>
              <a:ext uri="{FF2B5EF4-FFF2-40B4-BE49-F238E27FC236}">
                <a16:creationId xmlns:a16="http://schemas.microsoft.com/office/drawing/2014/main" id="{812DBEF0-47B9-E649-AAA6-501740A22E1C}"/>
              </a:ext>
            </a:extLst>
          </p:cNvPr>
          <p:cNvSpPr txBox="1"/>
          <p:nvPr/>
        </p:nvSpPr>
        <p:spPr>
          <a:xfrm>
            <a:off x="3874285" y="285202"/>
            <a:ext cx="3808594" cy="1477328"/>
          </a:xfrm>
          <a:prstGeom prst="rect">
            <a:avLst/>
          </a:prstGeom>
          <a:solidFill>
            <a:schemeClr val="accent6">
              <a:lumMod val="20000"/>
              <a:lumOff val="80000"/>
            </a:schemeClr>
          </a:solidFill>
        </p:spPr>
        <p:txBody>
          <a:bodyPr wrap="square" rtlCol="0">
            <a:spAutoFit/>
          </a:bodyPr>
          <a:lstStyle/>
          <a:p>
            <a:r>
              <a:rPr lang="en-GB" b="1" dirty="0"/>
              <a:t>MESO – </a:t>
            </a:r>
          </a:p>
          <a:p>
            <a:r>
              <a:rPr lang="en-GB" dirty="0"/>
              <a:t>DENOTATION (ELEMENT)– </a:t>
            </a:r>
          </a:p>
          <a:p>
            <a:r>
              <a:rPr lang="en-GB" dirty="0"/>
              <a:t>QUALITATIVE DESCRIPTION - GOGGLES:</a:t>
            </a:r>
          </a:p>
          <a:p>
            <a:r>
              <a:rPr lang="en-GB" dirty="0"/>
              <a:t>The boy and the girl are wearing </a:t>
            </a:r>
            <a:r>
              <a:rPr lang="en-GB" u="sng" dirty="0"/>
              <a:t>goggles.</a:t>
            </a:r>
          </a:p>
        </p:txBody>
      </p:sp>
      <p:sp>
        <p:nvSpPr>
          <p:cNvPr id="16" name="TextBox 15">
            <a:extLst>
              <a:ext uri="{FF2B5EF4-FFF2-40B4-BE49-F238E27FC236}">
                <a16:creationId xmlns:a16="http://schemas.microsoft.com/office/drawing/2014/main" id="{C37570B3-9258-954A-9F13-68865A68A7F5}"/>
              </a:ext>
            </a:extLst>
          </p:cNvPr>
          <p:cNvSpPr txBox="1"/>
          <p:nvPr/>
        </p:nvSpPr>
        <p:spPr>
          <a:xfrm>
            <a:off x="3874285" y="2085994"/>
            <a:ext cx="3715585" cy="2308324"/>
          </a:xfrm>
          <a:prstGeom prst="rect">
            <a:avLst/>
          </a:prstGeom>
          <a:solidFill>
            <a:schemeClr val="accent6">
              <a:lumMod val="40000"/>
              <a:lumOff val="60000"/>
            </a:schemeClr>
          </a:solidFill>
        </p:spPr>
        <p:txBody>
          <a:bodyPr wrap="square" rtlCol="0">
            <a:spAutoFit/>
          </a:bodyPr>
          <a:lstStyle/>
          <a:p>
            <a:r>
              <a:rPr lang="en-GB" b="1" dirty="0"/>
              <a:t>MESO </a:t>
            </a:r>
          </a:p>
          <a:p>
            <a:r>
              <a:rPr lang="en-GB" dirty="0"/>
              <a:t>CONNOTATION (ELEMENT):</a:t>
            </a:r>
          </a:p>
          <a:p>
            <a:r>
              <a:rPr lang="en-GB" dirty="0"/>
              <a:t>The pupils are  wearing goggles to </a:t>
            </a:r>
            <a:r>
              <a:rPr lang="en-GB" u="sng" dirty="0"/>
              <a:t>protect </a:t>
            </a:r>
            <a:r>
              <a:rPr lang="en-GB" dirty="0"/>
              <a:t>themselves (during an experiment). (multimodal anchorage point – points where image and concept meet)</a:t>
            </a:r>
          </a:p>
          <a:p>
            <a:endParaRPr lang="en-GB" dirty="0"/>
          </a:p>
        </p:txBody>
      </p:sp>
    </p:spTree>
    <p:extLst>
      <p:ext uri="{BB962C8B-B14F-4D97-AF65-F5344CB8AC3E}">
        <p14:creationId xmlns:p14="http://schemas.microsoft.com/office/powerpoint/2010/main" val="349176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2" grpId="0" animBg="1"/>
      <p:bldP spid="14" grpId="0" animBg="1"/>
      <p:bldP spid="13"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791" y="365125"/>
            <a:ext cx="10566009" cy="805311"/>
          </a:xfrm>
        </p:spPr>
        <p:txBody>
          <a:bodyPr>
            <a:normAutofit fontScale="90000"/>
          </a:bodyPr>
          <a:lstStyle/>
          <a:p>
            <a:pPr algn="ctr"/>
            <a:r>
              <a:rPr lang="en-GB" b="1" dirty="0"/>
              <a:t>Multimodal Anchorage Point </a:t>
            </a:r>
            <a:br>
              <a:rPr lang="en-GB" dirty="0"/>
            </a:br>
            <a:r>
              <a:rPr lang="en-GB" sz="3100" dirty="0"/>
              <a:t>(visual/graphic-linguistic (speech/narrative) link or anchorage</a:t>
            </a:r>
            <a:r>
              <a:rPr lang="en-GB" sz="4000" dirty="0"/>
              <a:t>)</a:t>
            </a:r>
          </a:p>
        </p:txBody>
      </p:sp>
      <p:sp>
        <p:nvSpPr>
          <p:cNvPr id="3" name="Content Placeholder 2"/>
          <p:cNvSpPr>
            <a:spLocks noGrp="1"/>
          </p:cNvSpPr>
          <p:nvPr>
            <p:ph idx="1"/>
          </p:nvPr>
        </p:nvSpPr>
        <p:spPr>
          <a:xfrm>
            <a:off x="1524000" y="1412777"/>
            <a:ext cx="9324528" cy="4525963"/>
          </a:xfrm>
          <a:solidFill>
            <a:schemeClr val="bg2">
              <a:lumMod val="90000"/>
            </a:schemeClr>
          </a:solidFill>
        </p:spPr>
        <p:txBody>
          <a:bodyPr/>
          <a:lstStyle/>
          <a:p>
            <a:pPr marL="0" indent="0">
              <a:buNone/>
            </a:pPr>
            <a:r>
              <a:rPr lang="en-GB" dirty="0"/>
              <a:t>         </a:t>
            </a:r>
          </a:p>
        </p:txBody>
      </p:sp>
      <p:graphicFrame>
        <p:nvGraphicFramePr>
          <p:cNvPr id="9" name="Diagram 8"/>
          <p:cNvGraphicFramePr/>
          <p:nvPr>
            <p:extLst>
              <p:ext uri="{D42A27DB-BD31-4B8C-83A1-F6EECF244321}">
                <p14:modId xmlns:p14="http://schemas.microsoft.com/office/powerpoint/2010/main" val="40635309"/>
              </p:ext>
            </p:extLst>
          </p:nvPr>
        </p:nvGraphicFramePr>
        <p:xfrm>
          <a:off x="3048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5231904" y="3341899"/>
            <a:ext cx="1224136" cy="369332"/>
          </a:xfrm>
          <a:prstGeom prst="rect">
            <a:avLst/>
          </a:prstGeom>
          <a:noFill/>
        </p:spPr>
        <p:txBody>
          <a:bodyPr wrap="square" rtlCol="0">
            <a:spAutoFit/>
          </a:bodyPr>
          <a:lstStyle/>
          <a:p>
            <a:r>
              <a:rPr lang="en-GB" dirty="0"/>
              <a:t>     </a:t>
            </a:r>
            <a:r>
              <a:rPr lang="en-GB" b="1" dirty="0"/>
              <a:t>MAP</a:t>
            </a:r>
          </a:p>
        </p:txBody>
      </p:sp>
      <p:sp>
        <p:nvSpPr>
          <p:cNvPr id="4" name="TextBox 3"/>
          <p:cNvSpPr txBox="1"/>
          <p:nvPr/>
        </p:nvSpPr>
        <p:spPr>
          <a:xfrm>
            <a:off x="3791744" y="6165304"/>
            <a:ext cx="4104456" cy="369332"/>
          </a:xfrm>
          <a:prstGeom prst="rect">
            <a:avLst/>
          </a:prstGeom>
          <a:noFill/>
        </p:spPr>
        <p:txBody>
          <a:bodyPr wrap="square" rtlCol="0">
            <a:spAutoFit/>
          </a:bodyPr>
          <a:lstStyle/>
          <a:p>
            <a:pPr algn="ctr"/>
            <a:r>
              <a:rPr lang="en-GB" dirty="0"/>
              <a:t>Anchorage: Barthes (1976)</a:t>
            </a:r>
          </a:p>
        </p:txBody>
      </p:sp>
      <p:sp>
        <p:nvSpPr>
          <p:cNvPr id="6" name="TextBox 5">
            <a:extLst>
              <a:ext uri="{FF2B5EF4-FFF2-40B4-BE49-F238E27FC236}">
                <a16:creationId xmlns:a16="http://schemas.microsoft.com/office/drawing/2014/main" id="{4C05AABC-D535-CC4B-8254-76D2FDF77B1F}"/>
              </a:ext>
            </a:extLst>
          </p:cNvPr>
          <p:cNvSpPr txBox="1"/>
          <p:nvPr/>
        </p:nvSpPr>
        <p:spPr>
          <a:xfrm>
            <a:off x="6105378" y="5204950"/>
            <a:ext cx="2644726" cy="369332"/>
          </a:xfrm>
          <a:prstGeom prst="rect">
            <a:avLst/>
          </a:prstGeom>
          <a:noFill/>
        </p:spPr>
        <p:txBody>
          <a:bodyPr wrap="square" rtlCol="0">
            <a:spAutoFit/>
          </a:bodyPr>
          <a:lstStyle/>
          <a:p>
            <a:r>
              <a:rPr lang="en-US" dirty="0"/>
              <a:t> </a:t>
            </a:r>
            <a:r>
              <a:rPr lang="en-US" b="1" dirty="0"/>
              <a:t>Constructivism</a:t>
            </a:r>
          </a:p>
        </p:txBody>
      </p:sp>
      <p:sp>
        <p:nvSpPr>
          <p:cNvPr id="10" name="TextBox 9">
            <a:extLst>
              <a:ext uri="{FF2B5EF4-FFF2-40B4-BE49-F238E27FC236}">
                <a16:creationId xmlns:a16="http://schemas.microsoft.com/office/drawing/2014/main" id="{8B8138B3-978C-144B-B124-D0D6F311EC6D}"/>
              </a:ext>
            </a:extLst>
          </p:cNvPr>
          <p:cNvSpPr txBox="1"/>
          <p:nvPr/>
        </p:nvSpPr>
        <p:spPr>
          <a:xfrm>
            <a:off x="4375052" y="5260557"/>
            <a:ext cx="2644726" cy="369332"/>
          </a:xfrm>
          <a:prstGeom prst="rect">
            <a:avLst/>
          </a:prstGeom>
          <a:noFill/>
        </p:spPr>
        <p:txBody>
          <a:bodyPr wrap="square" rtlCol="0">
            <a:spAutoFit/>
          </a:bodyPr>
          <a:lstStyle/>
          <a:p>
            <a:r>
              <a:rPr lang="en-US" dirty="0"/>
              <a:t> </a:t>
            </a:r>
            <a:r>
              <a:rPr lang="en-US" b="1" dirty="0"/>
              <a:t>Goggles</a:t>
            </a:r>
          </a:p>
        </p:txBody>
      </p:sp>
      <p:cxnSp>
        <p:nvCxnSpPr>
          <p:cNvPr id="8" name="Straight Arrow Connector 7">
            <a:extLst>
              <a:ext uri="{FF2B5EF4-FFF2-40B4-BE49-F238E27FC236}">
                <a16:creationId xmlns:a16="http://schemas.microsoft.com/office/drawing/2014/main" id="{ACBD730B-F025-354A-9461-EFC280FFFA44}"/>
              </a:ext>
            </a:extLst>
          </p:cNvPr>
          <p:cNvCxnSpPr>
            <a:cxnSpLocks/>
          </p:cNvCxnSpPr>
          <p:nvPr/>
        </p:nvCxnSpPr>
        <p:spPr>
          <a:xfrm>
            <a:off x="5470592" y="5411097"/>
            <a:ext cx="60020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7667ED6-ABE1-2B42-9DD4-E7136F231F63}"/>
              </a:ext>
            </a:extLst>
          </p:cNvPr>
          <p:cNvSpPr txBox="1"/>
          <p:nvPr/>
        </p:nvSpPr>
        <p:spPr>
          <a:xfrm>
            <a:off x="4885002" y="2264045"/>
            <a:ext cx="2602523" cy="800219"/>
          </a:xfrm>
          <a:prstGeom prst="rect">
            <a:avLst/>
          </a:prstGeom>
          <a:noFill/>
        </p:spPr>
        <p:txBody>
          <a:bodyPr wrap="square" rtlCol="0">
            <a:spAutoFit/>
          </a:bodyPr>
          <a:lstStyle/>
          <a:p>
            <a:endParaRPr lang="en-US" dirty="0"/>
          </a:p>
          <a:p>
            <a:r>
              <a:rPr lang="en-US" dirty="0"/>
              <a:t>   </a:t>
            </a:r>
            <a:r>
              <a:rPr lang="en-US" sz="2800" b="1" dirty="0"/>
              <a:t>CONCEPT </a:t>
            </a:r>
          </a:p>
        </p:txBody>
      </p:sp>
    </p:spTree>
    <p:extLst>
      <p:ext uri="{BB962C8B-B14F-4D97-AF65-F5344CB8AC3E}">
        <p14:creationId xmlns:p14="http://schemas.microsoft.com/office/powerpoint/2010/main" val="1845105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33DD6-7158-47DE-AD12-C92E28D7C45B}"/>
              </a:ext>
            </a:extLst>
          </p:cNvPr>
          <p:cNvSpPr>
            <a:spLocks noGrp="1"/>
          </p:cNvSpPr>
          <p:nvPr>
            <p:ph type="title"/>
          </p:nvPr>
        </p:nvSpPr>
        <p:spPr/>
        <p:txBody>
          <a:bodyPr>
            <a:normAutofit/>
          </a:bodyPr>
          <a:lstStyle/>
          <a:p>
            <a:pPr algn="ctr"/>
            <a:r>
              <a:rPr lang="en-GB" sz="3600"/>
              <a:t>Puna ilustracija</a:t>
            </a:r>
            <a:endParaRPr lang="en-GB" sz="3600" dirty="0"/>
          </a:p>
        </p:txBody>
      </p:sp>
      <p:pic>
        <p:nvPicPr>
          <p:cNvPr id="4" name="Picture 3">
            <a:extLst>
              <a:ext uri="{FF2B5EF4-FFF2-40B4-BE49-F238E27FC236}">
                <a16:creationId xmlns:a16="http://schemas.microsoft.com/office/drawing/2014/main" id="{E0AA5745-6C07-46ED-96C9-DA2D3FE8742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76072" y="-1"/>
            <a:ext cx="5170747" cy="6858001"/>
          </a:xfrm>
          <a:prstGeom prst="rect">
            <a:avLst/>
          </a:prstGeom>
          <a:noFill/>
          <a:ln>
            <a:noFill/>
          </a:ln>
        </p:spPr>
      </p:pic>
    </p:spTree>
    <p:extLst>
      <p:ext uri="{BB962C8B-B14F-4D97-AF65-F5344CB8AC3E}">
        <p14:creationId xmlns:p14="http://schemas.microsoft.com/office/powerpoint/2010/main" val="3535110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60CBB5-311A-3849-A334-9086568AF53A}"/>
              </a:ext>
            </a:extLst>
          </p:cNvPr>
          <p:cNvSpPr>
            <a:spLocks noGrp="1"/>
          </p:cNvSpPr>
          <p:nvPr>
            <p:ph idx="1"/>
          </p:nvPr>
        </p:nvSpPr>
        <p:spPr>
          <a:xfrm>
            <a:off x="347472" y="785601"/>
            <a:ext cx="10968345" cy="6072399"/>
          </a:xfrm>
        </p:spPr>
        <p:txBody>
          <a:bodyPr>
            <a:normAutofit fontScale="92500" lnSpcReduction="10000"/>
          </a:bodyPr>
          <a:lstStyle/>
          <a:p>
            <a:r>
              <a:rPr lang="en-GB" b="1" dirty="0"/>
              <a:t>Iconic Surfacing: </a:t>
            </a:r>
            <a:r>
              <a:rPr lang="en-GB" dirty="0"/>
              <a:t>when any held stereotypical icon (image) surfaces to one’s mind when thinking of images to represent concepts; stereotypical image exposure (from the subconscious) and subsequent critical reflection on it; an IG pedagogy and analysis expose stereotypical images of our mind schemata which helps to address personal bias and stereotypical ideas or images linked to a concept</a:t>
            </a:r>
          </a:p>
          <a:p>
            <a:r>
              <a:rPr lang="en-GB" b="1" dirty="0"/>
              <a:t>Multimodal Anchorage </a:t>
            </a:r>
            <a:r>
              <a:rPr lang="en-GB" dirty="0"/>
              <a:t>The image–concept linkage made in a narrative or any verbal reflection or hybrid (artistic) expression; it means to link an aspect of the pictorial sign (element, description) with a theoretical perspective or abstract concept statements and ideas. </a:t>
            </a:r>
          </a:p>
          <a:p>
            <a:r>
              <a:rPr lang="en-GB" b="1" dirty="0"/>
              <a:t>Multimodal Anchorage Elaboration</a:t>
            </a:r>
            <a:r>
              <a:rPr lang="en-GB" dirty="0"/>
              <a:t> When any image-concept linkage made is reflected upon in further depth and a line of associations, analogies, inferences.</a:t>
            </a:r>
          </a:p>
          <a:p>
            <a:r>
              <a:rPr lang="en-GB" b="1" dirty="0"/>
              <a:t>Disciplinary contexts and doctoral research: </a:t>
            </a:r>
            <a:r>
              <a:rPr lang="en-GB" dirty="0"/>
              <a:t>Medical Education, Occupational therapy, Physics, Social Care, Psychology…It is wonderful to have the opportunity to work on TG/TC/IG with an amazing group of doctoral researchers at LU</a:t>
            </a:r>
          </a:p>
        </p:txBody>
      </p:sp>
      <p:sp>
        <p:nvSpPr>
          <p:cNvPr id="5" name="TextBox 4">
            <a:extLst>
              <a:ext uri="{FF2B5EF4-FFF2-40B4-BE49-F238E27FC236}">
                <a16:creationId xmlns:a16="http://schemas.microsoft.com/office/drawing/2014/main" id="{DAD76E91-7555-BC49-B85D-57CBE0811E0C}"/>
              </a:ext>
            </a:extLst>
          </p:cNvPr>
          <p:cNvSpPr txBox="1"/>
          <p:nvPr/>
        </p:nvSpPr>
        <p:spPr>
          <a:xfrm>
            <a:off x="1406769" y="24306"/>
            <a:ext cx="9909048" cy="646331"/>
          </a:xfrm>
          <a:prstGeom prst="rect">
            <a:avLst/>
          </a:prstGeom>
          <a:noFill/>
        </p:spPr>
        <p:txBody>
          <a:bodyPr wrap="square" rtlCol="0">
            <a:spAutoFit/>
          </a:bodyPr>
          <a:lstStyle/>
          <a:p>
            <a:r>
              <a:rPr lang="en-US" sz="3600" dirty="0"/>
              <a:t>Some aspects of inquiry and threshold graphics </a:t>
            </a:r>
          </a:p>
        </p:txBody>
      </p:sp>
    </p:spTree>
    <p:extLst>
      <p:ext uri="{BB962C8B-B14F-4D97-AF65-F5344CB8AC3E}">
        <p14:creationId xmlns:p14="http://schemas.microsoft.com/office/powerpoint/2010/main" val="93278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14E98-5C03-384D-972E-49842C18351B}"/>
              </a:ext>
            </a:extLst>
          </p:cNvPr>
          <p:cNvSpPr>
            <a:spLocks noGrp="1"/>
          </p:cNvSpPr>
          <p:nvPr>
            <p:ph type="title"/>
          </p:nvPr>
        </p:nvSpPr>
        <p:spPr>
          <a:xfrm>
            <a:off x="838200" y="681037"/>
            <a:ext cx="10515600" cy="1325563"/>
          </a:xfrm>
        </p:spPr>
        <p:txBody>
          <a:bodyPr>
            <a:noAutofit/>
          </a:bodyPr>
          <a:lstStyle/>
          <a:p>
            <a:pPr algn="ctr"/>
            <a:r>
              <a:rPr lang="en-GB" sz="2800" b="1" dirty="0"/>
              <a:t>TC/IG as concept-rhizome (rhizome), rhizomatic concept: </a:t>
            </a:r>
            <a:br>
              <a:rPr lang="en-GB" sz="2800" b="1" dirty="0"/>
            </a:br>
            <a:r>
              <a:rPr lang="en-GB" sz="2800" dirty="0"/>
              <a:t>“concept as imbued with a variety of modal meaning potentials and many pathways for logical and creative insight, depending on varied contexts, interpreters and environments. (p.360)”</a:t>
            </a:r>
            <a:br>
              <a:rPr lang="en-GB" sz="2800" dirty="0"/>
            </a:br>
            <a:endParaRPr lang="en-US" sz="2800" dirty="0"/>
          </a:p>
        </p:txBody>
      </p:sp>
      <p:sp>
        <p:nvSpPr>
          <p:cNvPr id="3" name="Content Placeholder 2">
            <a:extLst>
              <a:ext uri="{FF2B5EF4-FFF2-40B4-BE49-F238E27FC236}">
                <a16:creationId xmlns:a16="http://schemas.microsoft.com/office/drawing/2014/main" id="{475B77E2-0496-FA42-B495-0D680D37E064}"/>
              </a:ext>
            </a:extLst>
          </p:cNvPr>
          <p:cNvSpPr>
            <a:spLocks noGrp="1"/>
          </p:cNvSpPr>
          <p:nvPr>
            <p:ph idx="1"/>
          </p:nvPr>
        </p:nvSpPr>
        <p:spPr/>
        <p:txBody>
          <a:bodyPr/>
          <a:lstStyle/>
          <a:p>
            <a:endParaRPr lang="en-US" dirty="0"/>
          </a:p>
        </p:txBody>
      </p:sp>
      <p:pic>
        <p:nvPicPr>
          <p:cNvPr id="1026" name="Picture 2" descr="Richard Giblett Recent work : 2006-2009 Represented by Galerie Dusseldorf 21. Mycelium Rhizome, 2009 Pencil on paper 120 x 240 cm Collection of the artist Represented by Galerie Dusseldorf">
            <a:extLst>
              <a:ext uri="{FF2B5EF4-FFF2-40B4-BE49-F238E27FC236}">
                <a16:creationId xmlns:a16="http://schemas.microsoft.com/office/drawing/2014/main" id="{601ACC7E-1D0D-1543-A6B3-7309C09BB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360" y="2006600"/>
            <a:ext cx="7955280" cy="39319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6BDE15B-8E3E-A042-BBCE-9A3E5C067E6C}"/>
              </a:ext>
            </a:extLst>
          </p:cNvPr>
          <p:cNvSpPr txBox="1"/>
          <p:nvPr/>
        </p:nvSpPr>
        <p:spPr>
          <a:xfrm>
            <a:off x="838200" y="6176963"/>
            <a:ext cx="10768584" cy="923330"/>
          </a:xfrm>
          <a:prstGeom prst="rect">
            <a:avLst/>
          </a:prstGeom>
          <a:noFill/>
        </p:spPr>
        <p:txBody>
          <a:bodyPr wrap="square" rtlCol="0">
            <a:spAutoFit/>
          </a:bodyPr>
          <a:lstStyle/>
          <a:p>
            <a:r>
              <a:rPr lang="en-GB" b="1" dirty="0"/>
              <a:t>Richard </a:t>
            </a:r>
            <a:r>
              <a:rPr lang="en-GB" b="1" dirty="0" err="1"/>
              <a:t>Giblett</a:t>
            </a:r>
            <a:r>
              <a:rPr lang="en-GB" b="1" dirty="0"/>
              <a:t> Recent work : 2006-2009 Represented by Galerie Dusseldorf 21. Mycelium Rhizome, 2009 Pencil on paper 120 x 240 cm Collection of the artist Represented by Galerie Dusseldorf</a:t>
            </a:r>
          </a:p>
          <a:p>
            <a:endParaRPr lang="en-US" dirty="0"/>
          </a:p>
        </p:txBody>
      </p:sp>
      <p:sp>
        <p:nvSpPr>
          <p:cNvPr id="6" name="TextBox 5">
            <a:extLst>
              <a:ext uri="{FF2B5EF4-FFF2-40B4-BE49-F238E27FC236}">
                <a16:creationId xmlns:a16="http://schemas.microsoft.com/office/drawing/2014/main" id="{2E60DEBF-04D9-6749-9905-5C6B264C89D5}"/>
              </a:ext>
            </a:extLst>
          </p:cNvPr>
          <p:cNvSpPr txBox="1"/>
          <p:nvPr/>
        </p:nvSpPr>
        <p:spPr>
          <a:xfrm>
            <a:off x="1188720" y="4023360"/>
            <a:ext cx="8613648"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B29DC598-6B3C-204F-82CF-D3714D7F0E23}"/>
              </a:ext>
            </a:extLst>
          </p:cNvPr>
          <p:cNvSpPr txBox="1"/>
          <p:nvPr/>
        </p:nvSpPr>
        <p:spPr>
          <a:xfrm>
            <a:off x="1188720" y="3068837"/>
            <a:ext cx="9814560" cy="1569660"/>
          </a:xfrm>
          <a:prstGeom prst="rect">
            <a:avLst/>
          </a:prstGeom>
          <a:solidFill>
            <a:schemeClr val="bg1"/>
          </a:solidFill>
        </p:spPr>
        <p:txBody>
          <a:bodyPr wrap="square" rtlCol="0">
            <a:spAutoFit/>
          </a:bodyPr>
          <a:lstStyle/>
          <a:p>
            <a:pPr algn="ctr"/>
            <a:r>
              <a:rPr lang="en-US" sz="2400" b="1" dirty="0"/>
              <a:t>Saw this tweet in the morning: </a:t>
            </a:r>
            <a:r>
              <a:rPr lang="en-US" sz="2400" dirty="0"/>
              <a:t>Quite a time ago, Diane Reay wrote this excellent paper – “It’s all becoming a habitus: beyond the habitual use of habitus in educational research”….I think we need her or someone else to do the same for rhizomes, Deleuze, and </a:t>
            </a:r>
            <a:r>
              <a:rPr lang="en-US" sz="2400" dirty="0" err="1"/>
              <a:t>Guattari</a:t>
            </a:r>
            <a:r>
              <a:rPr lang="en-US" sz="2400" dirty="0"/>
              <a:t>. </a:t>
            </a:r>
          </a:p>
        </p:txBody>
      </p:sp>
    </p:spTree>
    <p:extLst>
      <p:ext uri="{BB962C8B-B14F-4D97-AF65-F5344CB8AC3E}">
        <p14:creationId xmlns:p14="http://schemas.microsoft.com/office/powerpoint/2010/main" val="384054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58E42-CA54-A64A-ADAE-F891D071A566}"/>
              </a:ext>
            </a:extLst>
          </p:cNvPr>
          <p:cNvSpPr>
            <a:spLocks noGrp="1"/>
          </p:cNvSpPr>
          <p:nvPr>
            <p:ph type="title"/>
          </p:nvPr>
        </p:nvSpPr>
        <p:spPr>
          <a:xfrm>
            <a:off x="1024128" y="142039"/>
            <a:ext cx="10515600" cy="1325563"/>
          </a:xfrm>
        </p:spPr>
        <p:txBody>
          <a:bodyPr/>
          <a:lstStyle/>
          <a:p>
            <a:pPr algn="ctr"/>
            <a:r>
              <a:rPr lang="en-US" b="1" dirty="0"/>
              <a:t>Thank you </a:t>
            </a:r>
          </a:p>
        </p:txBody>
      </p:sp>
      <p:sp>
        <p:nvSpPr>
          <p:cNvPr id="3" name="Content Placeholder 2">
            <a:extLst>
              <a:ext uri="{FF2B5EF4-FFF2-40B4-BE49-F238E27FC236}">
                <a16:creationId xmlns:a16="http://schemas.microsoft.com/office/drawing/2014/main" id="{5B14013C-5A41-C540-8D85-4F814997E4DB}"/>
              </a:ext>
            </a:extLst>
          </p:cNvPr>
          <p:cNvSpPr>
            <a:spLocks noGrp="1"/>
          </p:cNvSpPr>
          <p:nvPr>
            <p:ph idx="1"/>
          </p:nvPr>
        </p:nvSpPr>
        <p:spPr>
          <a:xfrm>
            <a:off x="1386840" y="1070451"/>
            <a:ext cx="10515600" cy="4351338"/>
          </a:xfrm>
        </p:spPr>
        <p:txBody>
          <a:bodyPr/>
          <a:lstStyle/>
          <a:p>
            <a:endParaRPr lang="en-US" dirty="0"/>
          </a:p>
          <a:p>
            <a:pPr marL="0" indent="0" algn="ctr">
              <a:buNone/>
            </a:pPr>
            <a:r>
              <a:rPr lang="en-US" dirty="0"/>
              <a:t>TG/IG ARE ALSO A THRESHOLD CONCEPT  </a:t>
            </a:r>
            <a:r>
              <a:rPr lang="en-US" dirty="0">
                <a:sym typeface="Wingdings" pitchFamily="2" charset="2"/>
              </a:rPr>
              <a:t></a:t>
            </a:r>
          </a:p>
          <a:p>
            <a:pPr marL="0" indent="0" algn="ctr">
              <a:buNone/>
            </a:pPr>
            <a:endParaRPr lang="en-US" dirty="0">
              <a:sym typeface="Wingdings" pitchFamily="2" charset="2"/>
            </a:endParaRPr>
          </a:p>
          <a:p>
            <a:pPr marL="0" indent="0" algn="ctr">
              <a:buNone/>
            </a:pPr>
            <a:endParaRPr lang="en-US" dirty="0">
              <a:sym typeface="Wingdings" pitchFamily="2" charset="2"/>
            </a:endParaRPr>
          </a:p>
          <a:p>
            <a:endParaRPr lang="en-US" dirty="0">
              <a:sym typeface="Wingdings" pitchFamily="2" charset="2"/>
            </a:endParaRPr>
          </a:p>
          <a:p>
            <a:endParaRPr lang="en-US" dirty="0"/>
          </a:p>
        </p:txBody>
      </p:sp>
      <p:pic>
        <p:nvPicPr>
          <p:cNvPr id="4" name="Content Placeholder 4" descr="A picture containing indoor, table, sitting, food&#10;&#10;Description automatically generated">
            <a:extLst>
              <a:ext uri="{FF2B5EF4-FFF2-40B4-BE49-F238E27FC236}">
                <a16:creationId xmlns:a16="http://schemas.microsoft.com/office/drawing/2014/main" id="{86D0C244-2DBF-8943-B766-2E069D4CF1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9744" y="2355808"/>
            <a:ext cx="2944368" cy="4137067"/>
          </a:xfrm>
          <a:prstGeom prst="rect">
            <a:avLst/>
          </a:prstGeom>
        </p:spPr>
      </p:pic>
    </p:spTree>
    <p:extLst>
      <p:ext uri="{BB962C8B-B14F-4D97-AF65-F5344CB8AC3E}">
        <p14:creationId xmlns:p14="http://schemas.microsoft.com/office/powerpoint/2010/main" val="677015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1356</TotalTime>
  <Words>1283</Words>
  <Application>Microsoft Macintosh PowerPoint</Application>
  <PresentationFormat>Widescreen</PresentationFormat>
  <Paragraphs>111</Paragraphs>
  <Slides>15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Introducing “threshold graphics” (TGs): teaching-learning &amp; researching  threshold concepts via inquiry graphics </vt:lpstr>
      <vt:lpstr>              What are threshold graphics?</vt:lpstr>
      <vt:lpstr>PowerPoint Presentation</vt:lpstr>
      <vt:lpstr>What are inquiry graphics?</vt:lpstr>
      <vt:lpstr>Why exploring threshold concepts through graphics?</vt:lpstr>
      <vt:lpstr>PowerPoint Presentation</vt:lpstr>
      <vt:lpstr>An Inquiry Graphics pedagogic design (IBCI)</vt:lpstr>
      <vt:lpstr>   Potential instructional support </vt:lpstr>
      <vt:lpstr> SIG  Representamen (Signifier) Interpretant does image relate to nchored object: (led by your RQ) </vt:lpstr>
      <vt:lpstr>PowerPoint Presentation</vt:lpstr>
      <vt:lpstr>Multimodal Anchorage Point  (visual/graphic-linguistic (speech/narrative) link or anchorage)</vt:lpstr>
      <vt:lpstr>Puna ilustracija</vt:lpstr>
      <vt:lpstr>PowerPoint Presentation</vt:lpstr>
      <vt:lpstr>TC/IG as concept-rhizome (rhizome), rhizomatic concept:  “concept as imbued with a variety of modal meaning potentials and many pathways for logical and creative insight, depending on varied contexts, interpreters and environments. (p.360)” </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threshold graphics: teaching and learning threshold concepts via inquiry graphics </dc:title>
  <dc:creator>Lackovic, Natasa</dc:creator>
  <cp:lastModifiedBy>Lackovic, Natasa</cp:lastModifiedBy>
  <cp:revision>32</cp:revision>
  <dcterms:created xsi:type="dcterms:W3CDTF">2021-07-07T15:57:00Z</dcterms:created>
  <dcterms:modified xsi:type="dcterms:W3CDTF">2021-07-09T14:47:47Z</dcterms:modified>
</cp:coreProperties>
</file>