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1" r:id="rId3"/>
    <p:sldId id="260" r:id="rId4"/>
    <p:sldId id="262" r:id="rId5"/>
    <p:sldId id="265" r:id="rId6"/>
    <p:sldId id="258" r:id="rId7"/>
    <p:sldId id="259" r:id="rId8"/>
    <p:sldId id="266" r:id="rId9"/>
    <p:sldId id="275" r:id="rId10"/>
    <p:sldId id="268" r:id="rId11"/>
    <p:sldId id="269" r:id="rId12"/>
    <p:sldId id="264" r:id="rId13"/>
    <p:sldId id="277" r:id="rId14"/>
    <p:sldId id="272"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1EA589-61E7-4931-AEA4-E403C6B244F9}" v="40" dt="2021-07-06T20:26:13.5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26" autoAdjust="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3A1569-51AE-4317-B427-E875A5B835EC}" type="datetimeFigureOut">
              <a:rPr lang="en-GB" smtClean="0"/>
              <a:t>06/07/2021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674E4A-7533-41E2-86B4-6A91AD7F4C2C}" type="slidenum">
              <a:rPr lang="en-GB" smtClean="0"/>
              <a:t>‹#›</a:t>
            </a:fld>
            <a:endParaRPr lang="en-GB" dirty="0"/>
          </a:p>
        </p:txBody>
      </p:sp>
    </p:spTree>
    <p:extLst>
      <p:ext uri="{BB962C8B-B14F-4D97-AF65-F5344CB8AC3E}">
        <p14:creationId xmlns:p14="http://schemas.microsoft.com/office/powerpoint/2010/main" val="1280585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Analytical micro-ethnography = focused, exploratory, time-bound study of everyday interactions in a small group setting (Johnston 2012; Hammersley and Atkinson 2007).</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2</a:t>
            </a:fld>
            <a:endParaRPr lang="en-GB" dirty="0"/>
          </a:p>
        </p:txBody>
      </p:sp>
    </p:spTree>
    <p:extLst>
      <p:ext uri="{BB962C8B-B14F-4D97-AF65-F5344CB8AC3E}">
        <p14:creationId xmlns:p14="http://schemas.microsoft.com/office/powerpoint/2010/main" val="1239265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3</a:t>
            </a:fld>
            <a:endParaRPr lang="en-GB" dirty="0"/>
          </a:p>
        </p:txBody>
      </p:sp>
    </p:spTree>
    <p:extLst>
      <p:ext uri="{BB962C8B-B14F-4D97-AF65-F5344CB8AC3E}">
        <p14:creationId xmlns:p14="http://schemas.microsoft.com/office/powerpoint/2010/main" val="3110626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Calibri" panose="020F0502020204030204" pitchFamily="34" charset="0"/>
              </a:rPr>
              <a:t>Life-long learning = an inclusive process of facilitating individual empowerment and stimulation in gaining multiple situational understandings and skills (Longworth and Davies 1996 cited in Shanahan 2016). In opposition, nationally the present focus in further education is on fixed, measurable and quantifiable transition points of recruitment, retention and achievement, publicly published and validated. LLE = transformative and risky.</a:t>
            </a:r>
            <a:endParaRPr lang="en-GB" sz="1200"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4</a:t>
            </a:fld>
            <a:endParaRPr lang="en-GB" dirty="0"/>
          </a:p>
        </p:txBody>
      </p:sp>
    </p:spTree>
    <p:extLst>
      <p:ext uri="{BB962C8B-B14F-4D97-AF65-F5344CB8AC3E}">
        <p14:creationId xmlns:p14="http://schemas.microsoft.com/office/powerpoint/2010/main" val="3243023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Liminality is originally an anthropological term. An ambiguous, uncertain, subjective phenomena (Rowley 2018) indicating changes in states, places, social status and age. Marginal and transitional (Turner 1974).</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5</a:t>
            </a:fld>
            <a:endParaRPr lang="en-GB" dirty="0"/>
          </a:p>
        </p:txBody>
      </p:sp>
    </p:spTree>
    <p:extLst>
      <p:ext uri="{BB962C8B-B14F-4D97-AF65-F5344CB8AC3E}">
        <p14:creationId xmlns:p14="http://schemas.microsoft.com/office/powerpoint/2010/main" val="4046875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Van Gennep’s  anthropological definition broadened by British social anthropologist Victor Turner to incorporate Western cultural and societal changes. What, how why disclose different learning elements (Land 2012)? </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6</a:t>
            </a:fld>
            <a:endParaRPr lang="en-GB" dirty="0"/>
          </a:p>
        </p:txBody>
      </p:sp>
    </p:spTree>
    <p:extLst>
      <p:ext uri="{BB962C8B-B14F-4D97-AF65-F5344CB8AC3E}">
        <p14:creationId xmlns:p14="http://schemas.microsoft.com/office/powerpoint/2010/main" val="1426656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LLE =  unstable, unsafe, ‘liquid space’, transforming and transformed by the learner  (Meyer and Land 2005:380; Cousin 2006:139 cited in Flanagan 2013). </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7</a:t>
            </a:fld>
            <a:endParaRPr lang="en-GB" dirty="0"/>
          </a:p>
        </p:txBody>
      </p:sp>
    </p:spTree>
    <p:extLst>
      <p:ext uri="{BB962C8B-B14F-4D97-AF65-F5344CB8AC3E}">
        <p14:creationId xmlns:p14="http://schemas.microsoft.com/office/powerpoint/2010/main" val="1972682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Risky for teacher. Great challenges and great rewards.</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9</a:t>
            </a:fld>
            <a:endParaRPr lang="en-GB" dirty="0"/>
          </a:p>
        </p:txBody>
      </p:sp>
    </p:spTree>
    <p:extLst>
      <p:ext uri="{BB962C8B-B14F-4D97-AF65-F5344CB8AC3E}">
        <p14:creationId xmlns:p14="http://schemas.microsoft.com/office/powerpoint/2010/main" val="1089604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continual speculative synthesis of data collection and analysis to ‘discover patterns, concepts, themes and meanings’ (Thomas 2010: 317) in the actions, identities and phrases of the protagonists I critically appraised original assumptions from the literature review that an LLE leads to changes in learning, self-awareness and risk taking. This was not entirely the case. </a:t>
            </a:r>
          </a:p>
          <a:p>
            <a:r>
              <a:rPr lang="en-US" dirty="0"/>
              <a:t> </a:t>
            </a:r>
          </a:p>
          <a:p>
            <a:r>
              <a:rPr lang="en-US" dirty="0"/>
              <a:t>WHAT HAPPENED? WHEN? WHY?</a:t>
            </a:r>
            <a:endParaRPr lang="en-GB" dirty="0"/>
          </a:p>
          <a:p>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10</a:t>
            </a:fld>
            <a:endParaRPr lang="en-GB" dirty="0"/>
          </a:p>
        </p:txBody>
      </p:sp>
    </p:spTree>
    <p:extLst>
      <p:ext uri="{BB962C8B-B14F-4D97-AF65-F5344CB8AC3E}">
        <p14:creationId xmlns:p14="http://schemas.microsoft.com/office/powerpoint/2010/main" val="2057318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 shared knowledge (community of practice) and trust essential for risk-taking. </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11</a:t>
            </a:fld>
            <a:endParaRPr lang="en-GB" dirty="0"/>
          </a:p>
        </p:txBody>
      </p:sp>
    </p:spTree>
    <p:extLst>
      <p:ext uri="{BB962C8B-B14F-4D97-AF65-F5344CB8AC3E}">
        <p14:creationId xmlns:p14="http://schemas.microsoft.com/office/powerpoint/2010/main" val="4106077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By embodying the LLE I have made endless liminal leaps through meta-cognition (self-regulation) in mimesis with the experiences of my cohort. </a:t>
            </a:r>
            <a:endParaRPr lang="en-GB" dirty="0"/>
          </a:p>
        </p:txBody>
      </p:sp>
      <p:sp>
        <p:nvSpPr>
          <p:cNvPr id="4" name="Slide Number Placeholder 3"/>
          <p:cNvSpPr>
            <a:spLocks noGrp="1"/>
          </p:cNvSpPr>
          <p:nvPr>
            <p:ph type="sldNum" sz="quarter" idx="5"/>
          </p:nvPr>
        </p:nvSpPr>
        <p:spPr/>
        <p:txBody>
          <a:bodyPr/>
          <a:lstStyle/>
          <a:p>
            <a:fld id="{D2674E4A-7533-41E2-86B4-6A91AD7F4C2C}" type="slidenum">
              <a:rPr lang="en-GB" smtClean="0"/>
              <a:t>12</a:t>
            </a:fld>
            <a:endParaRPr lang="en-GB" dirty="0"/>
          </a:p>
        </p:txBody>
      </p:sp>
    </p:spTree>
    <p:extLst>
      <p:ext uri="{BB962C8B-B14F-4D97-AF65-F5344CB8AC3E}">
        <p14:creationId xmlns:p14="http://schemas.microsoft.com/office/powerpoint/2010/main" val="3679343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E88D3-FF76-461D-8C86-41E5B6AC73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D24492-2343-416E-B5A5-77373958B4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9B8191C-2600-4720-B07B-9FDF3E2FC191}"/>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5" name="Footer Placeholder 4">
            <a:extLst>
              <a:ext uri="{FF2B5EF4-FFF2-40B4-BE49-F238E27FC236}">
                <a16:creationId xmlns:a16="http://schemas.microsoft.com/office/drawing/2014/main" id="{84BFBF91-A3D0-433E-9CE9-F069F4D545E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02F90A7-BD0F-4833-BBB8-AF762EC80BDF}"/>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2108946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F896C-D593-4BFA-B86E-5475DE5663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DF5D98-B843-4EF9-8076-1C6B17B196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ADA64F-9507-4818-8120-021C4F1E4697}"/>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5" name="Footer Placeholder 4">
            <a:extLst>
              <a:ext uri="{FF2B5EF4-FFF2-40B4-BE49-F238E27FC236}">
                <a16:creationId xmlns:a16="http://schemas.microsoft.com/office/drawing/2014/main" id="{CC65C63A-9C28-41E9-BBA7-BC84AD5B4D4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CB6FC47-2A5B-412D-B57C-4AEB774DFFFC}"/>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290893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C5E0-1EBD-4639-A3B1-2AF78AD9A2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1C6B89-AF6D-4717-8068-FFE0966565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7114A5-D7A2-4140-9CFD-979D2E86BB63}"/>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5" name="Footer Placeholder 4">
            <a:extLst>
              <a:ext uri="{FF2B5EF4-FFF2-40B4-BE49-F238E27FC236}">
                <a16:creationId xmlns:a16="http://schemas.microsoft.com/office/drawing/2014/main" id="{AFC99181-94BC-4581-90AE-E444D6CFFD6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5A00C8B-25C1-4783-8F25-0E24875F64AD}"/>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79136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AE110-A40B-461C-BD42-1AA7956B06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022972-A512-487E-9B4E-364946D07E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F7675D-C1BD-4868-8887-172510D602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23BCAF0-3B5B-4941-8D25-C8BEFF0BAA49}"/>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6" name="Footer Placeholder 5">
            <a:extLst>
              <a:ext uri="{FF2B5EF4-FFF2-40B4-BE49-F238E27FC236}">
                <a16:creationId xmlns:a16="http://schemas.microsoft.com/office/drawing/2014/main" id="{31886066-58A0-4798-B181-D5603A47B9D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0BDF88E-09EA-4423-9CC9-B79FEA3C08E6}"/>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380141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7CE78-09FC-4A18-B074-59571BE4C8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66B00EA-D240-47DC-9EFC-1610918BB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27DC36-10C3-4431-8CD5-5C75AB742D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1331DC5-DD48-428F-AF52-F5DEE25F19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630D70-1C07-4081-9B96-B30DE04448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02C3BA-91CF-46D1-9DB1-AEC724224625}"/>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8" name="Footer Placeholder 7">
            <a:extLst>
              <a:ext uri="{FF2B5EF4-FFF2-40B4-BE49-F238E27FC236}">
                <a16:creationId xmlns:a16="http://schemas.microsoft.com/office/drawing/2014/main" id="{7BF0DBFC-CBDF-496E-8C5E-1D160007DCEB}"/>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295C5FC-135E-4660-8948-DAA7494C1001}"/>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66438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DA247-4C35-45B8-AEC1-1CA242B1308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8F60540-B8A5-4DD2-9B1B-A8543F5B8A28}"/>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4" name="Footer Placeholder 3">
            <a:extLst>
              <a:ext uri="{FF2B5EF4-FFF2-40B4-BE49-F238E27FC236}">
                <a16:creationId xmlns:a16="http://schemas.microsoft.com/office/drawing/2014/main" id="{46F04085-BD69-4D87-8157-EE4488471E07}"/>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A16B6032-0151-4C7D-80EA-C07E8ED9398C}"/>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58620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8109D7-651A-4977-9C89-A4471B3FF161}"/>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3" name="Footer Placeholder 2">
            <a:extLst>
              <a:ext uri="{FF2B5EF4-FFF2-40B4-BE49-F238E27FC236}">
                <a16:creationId xmlns:a16="http://schemas.microsoft.com/office/drawing/2014/main" id="{C40A6D08-9385-41E6-A319-D5434150B86E}"/>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2FD7C98F-B87E-4E38-AE23-60DA339A36E6}"/>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207663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36CB-4D05-4036-9231-92368A312D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D0F4930-26A5-4290-AF45-97FEEE58DF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5A3AF0A-47C5-44DA-A27E-F84F2B9E97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A99FA5-EAB4-4F67-8AFA-831254F5F2F8}"/>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6" name="Footer Placeholder 5">
            <a:extLst>
              <a:ext uri="{FF2B5EF4-FFF2-40B4-BE49-F238E27FC236}">
                <a16:creationId xmlns:a16="http://schemas.microsoft.com/office/drawing/2014/main" id="{57F0E614-BB71-4DFA-9D6A-3FFA2B34B25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2322EF1-21E7-417A-9842-9301CF72C116}"/>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58528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71C06-17D5-4BF2-9EA2-2A8BEB39F6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7ECF296-CEC3-479B-AFED-0747929270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CC3FA55-426C-414E-8D87-45A1B3CD5D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3AAC6D-6C75-40FF-B527-5AEED10AAEC8}"/>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6" name="Footer Placeholder 5">
            <a:extLst>
              <a:ext uri="{FF2B5EF4-FFF2-40B4-BE49-F238E27FC236}">
                <a16:creationId xmlns:a16="http://schemas.microsoft.com/office/drawing/2014/main" id="{4C3D23B9-093B-4FB3-A22E-EDB8C5275A3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671E5C9-BC15-430D-9FBB-63BE29D7D963}"/>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806441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6474-7BB8-4EFB-B2D7-624329AE3A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2B84AA-4D8B-4E9E-8A81-1DE1782555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138049-E18E-4458-A5DE-D461E7F36324}"/>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5" name="Footer Placeholder 4">
            <a:extLst>
              <a:ext uri="{FF2B5EF4-FFF2-40B4-BE49-F238E27FC236}">
                <a16:creationId xmlns:a16="http://schemas.microsoft.com/office/drawing/2014/main" id="{B66FECDC-2E90-450A-8354-AE7B2CDD6CD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14FB10A-B91B-48EF-B1D9-025A61705034}"/>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683691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5C76E0-F3EB-40C0-B4F6-01B788D55B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74689D-F9AF-4F0E-95E8-20B5BFA85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1CBCC2-4664-4839-9E61-B421D8162486}"/>
              </a:ext>
            </a:extLst>
          </p:cNvPr>
          <p:cNvSpPr>
            <a:spLocks noGrp="1"/>
          </p:cNvSpPr>
          <p:nvPr>
            <p:ph type="dt" sz="half" idx="10"/>
          </p:nvPr>
        </p:nvSpPr>
        <p:spPr/>
        <p:txBody>
          <a:bodyPr/>
          <a:lstStyle/>
          <a:p>
            <a:fld id="{92274638-6999-41BA-89D0-905FF175C2E7}" type="datetimeFigureOut">
              <a:rPr lang="en-GB" smtClean="0"/>
              <a:t>06/07/2021</a:t>
            </a:fld>
            <a:endParaRPr lang="en-GB" dirty="0"/>
          </a:p>
        </p:txBody>
      </p:sp>
      <p:sp>
        <p:nvSpPr>
          <p:cNvPr id="5" name="Footer Placeholder 4">
            <a:extLst>
              <a:ext uri="{FF2B5EF4-FFF2-40B4-BE49-F238E27FC236}">
                <a16:creationId xmlns:a16="http://schemas.microsoft.com/office/drawing/2014/main" id="{3F054414-0B46-4627-A155-3CACC9E13E2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08A5184-DF69-4E0C-B041-260FD471E6AB}"/>
              </a:ext>
            </a:extLst>
          </p:cNvPr>
          <p:cNvSpPr>
            <a:spLocks noGrp="1"/>
          </p:cNvSpPr>
          <p:nvPr>
            <p:ph type="sldNum" sz="quarter" idx="12"/>
          </p:nvPr>
        </p:nvSpPr>
        <p:spPr/>
        <p:txBody>
          <a:bodyPr/>
          <a:lstStyle/>
          <a:p>
            <a:fld id="{EA7D7804-02A6-4D8B-AD16-3E396EF5A2B7}" type="slidenum">
              <a:rPr lang="en-GB" smtClean="0"/>
              <a:t>‹#›</a:t>
            </a:fld>
            <a:endParaRPr lang="en-GB" dirty="0"/>
          </a:p>
        </p:txBody>
      </p:sp>
    </p:spTree>
    <p:extLst>
      <p:ext uri="{BB962C8B-B14F-4D97-AF65-F5344CB8AC3E}">
        <p14:creationId xmlns:p14="http://schemas.microsoft.com/office/powerpoint/2010/main" val="1451947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2D301A-C4C2-499C-B849-58D4C94B4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A422A99-5B68-432F-ACA0-AD941E75E0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69BB9-CC6A-433E-83FB-4EA89F2498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74638-6999-41BA-89D0-905FF175C2E7}" type="datetimeFigureOut">
              <a:rPr lang="en-GB" smtClean="0"/>
              <a:t>06/07/2021</a:t>
            </a:fld>
            <a:endParaRPr lang="en-GB" dirty="0"/>
          </a:p>
        </p:txBody>
      </p:sp>
      <p:sp>
        <p:nvSpPr>
          <p:cNvPr id="5" name="Footer Placeholder 4">
            <a:extLst>
              <a:ext uri="{FF2B5EF4-FFF2-40B4-BE49-F238E27FC236}">
                <a16:creationId xmlns:a16="http://schemas.microsoft.com/office/drawing/2014/main" id="{FD4EBE5D-B370-4F8A-91BD-F0B28AB9A1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8640C572-44A1-49FE-992A-899678876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D7804-02A6-4D8B-AD16-3E396EF5A2B7}" type="slidenum">
              <a:rPr lang="en-GB" smtClean="0"/>
              <a:t>‹#›</a:t>
            </a:fld>
            <a:endParaRPr lang="en-GB" dirty="0"/>
          </a:p>
        </p:txBody>
      </p:sp>
    </p:spTree>
    <p:extLst>
      <p:ext uri="{BB962C8B-B14F-4D97-AF65-F5344CB8AC3E}">
        <p14:creationId xmlns:p14="http://schemas.microsoft.com/office/powerpoint/2010/main" val="1731446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www.instagram.com/liminalstates" TargetMode="External"/><Relationship Id="rId7" Type="http://schemas.openxmlformats.org/officeDocument/2006/relationships/image" Target="../media/image14.png"/><Relationship Id="rId2" Type="http://schemas.openxmlformats.org/officeDocument/2006/relationships/hyperlink" Target="https://echoesintime.wordpress.com/" TargetMode="Externa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hyperlink" Target="https://learningspy.co.uk/" TargetMode="External"/><Relationship Id="rId7" Type="http://schemas.openxmlformats.org/officeDocument/2006/relationships/image" Target="../media/image2.png"/><Relationship Id="rId2" Type="http://schemas.openxmlformats.org/officeDocument/2006/relationships/hyperlink" Target="http://blogs.lse.ac.uk/education/2017/09/29/student-transitions-and-liminal-spaces/" TargetMode="External"/><Relationship Id="rId1" Type="http://schemas.openxmlformats.org/officeDocument/2006/relationships/slideLayout" Target="../slideLayouts/slideLayout2.xml"/><Relationship Id="rId6" Type="http://schemas.openxmlformats.org/officeDocument/2006/relationships/hyperlink" Target="http://www.academia.edu/8297187/Ambiguity_and_the_Liminal_in_Contemporary_Art-_Chelsea_Rowley" TargetMode="External"/><Relationship Id="rId5" Type="http://schemas.openxmlformats.org/officeDocument/2006/relationships/hyperlink" Target="https://www.ee.ucl.ac.uk/~mflanaga/popupLiminality.html" TargetMode="External"/><Relationship Id="rId4" Type="http://schemas.openxmlformats.org/officeDocument/2006/relationships/hyperlink" Target="https://pqdtopen.proquest.com/doc/1765416092.html?FMT=AB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cholarship.rice.edu/bitstream/handle/1911/63159/article_RIP603_part4.pdf" TargetMode="External"/><Relationship Id="rId2" Type="http://schemas.openxmlformats.org/officeDocument/2006/relationships/hyperlink" Target="http://uir.unisa.ac.za/handle/10500/4245"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28937-4DAD-4170-B15F-5D32803FFF71}"/>
              </a:ext>
            </a:extLst>
          </p:cNvPr>
          <p:cNvSpPr>
            <a:spLocks noGrp="1"/>
          </p:cNvSpPr>
          <p:nvPr>
            <p:ph type="ctrTitle"/>
          </p:nvPr>
        </p:nvSpPr>
        <p:spPr>
          <a:xfrm>
            <a:off x="1524000" y="1122363"/>
            <a:ext cx="9144000" cy="1105932"/>
          </a:xfrm>
        </p:spPr>
        <p:txBody>
          <a:bodyPr>
            <a:normAutofit/>
          </a:bodyPr>
          <a:lstStyle/>
          <a:p>
            <a:r>
              <a:rPr lang="en-US" sz="3200" dirty="0">
                <a:latin typeface="Times New Roman" panose="02020603050405020304" pitchFamily="18" charset="0"/>
                <a:cs typeface="Times New Roman" panose="02020603050405020304" pitchFamily="18" charset="0"/>
              </a:rPr>
              <a:t>Can an Arts-Based Liminal Learning Experience Change Learning Cognition?</a:t>
            </a:r>
            <a:endParaRPr lang="en-GB" sz="32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5A631FB5-E8E9-4D1F-ADCF-D8F797D65307}"/>
              </a:ext>
            </a:extLst>
          </p:cNvPr>
          <p:cNvSpPr>
            <a:spLocks noGrp="1"/>
          </p:cNvSpPr>
          <p:nvPr>
            <p:ph type="subTitle" idx="1"/>
          </p:nvPr>
        </p:nvSpPr>
        <p:spPr>
          <a:xfrm>
            <a:off x="1524000" y="2299318"/>
            <a:ext cx="9144000" cy="817106"/>
          </a:xfrm>
        </p:spPr>
        <p:txBody>
          <a:bodyPr>
            <a:normAutofit/>
          </a:bodyPr>
          <a:lstStyle/>
          <a:p>
            <a:r>
              <a:rPr lang="en-US" sz="2000" b="1" dirty="0">
                <a:latin typeface="Times New Roman" panose="02020603050405020304" pitchFamily="18" charset="0"/>
                <a:cs typeface="Times New Roman" panose="02020603050405020304" pitchFamily="18" charset="0"/>
              </a:rPr>
              <a:t>Catherine Ross</a:t>
            </a:r>
          </a:p>
          <a:p>
            <a:r>
              <a:rPr lang="en-US" sz="2000" b="1" dirty="0">
                <a:latin typeface="Times New Roman" panose="02020603050405020304" pitchFamily="18" charset="0"/>
                <a:cs typeface="Times New Roman" panose="02020603050405020304" pitchFamily="18" charset="0"/>
              </a:rPr>
              <a:t>MPhil/PhD student, School of Arts, Oxford Brookes University</a:t>
            </a:r>
            <a:endParaRPr lang="en-GB" sz="2000" b="1"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2FCD1A2B-0F9B-4787-9511-2D858662905F}"/>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0142" y="3405250"/>
            <a:ext cx="7315034" cy="2846260"/>
          </a:xfrm>
          <a:prstGeom prst="rect">
            <a:avLst/>
          </a:prstGeom>
          <a:noFill/>
          <a:ln>
            <a:noFill/>
          </a:ln>
        </p:spPr>
      </p:pic>
      <p:pic>
        <p:nvPicPr>
          <p:cNvPr id="5" name="Picture 2" descr="Oxford Brookes University - Benificiaries - Around the CASPIAN">
            <a:extLst>
              <a:ext uri="{FF2B5EF4-FFF2-40B4-BE49-F238E27FC236}">
                <a16:creationId xmlns:a16="http://schemas.microsoft.com/office/drawing/2014/main" id="{725444CF-1FC4-4D9A-8E66-0E884CEA3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7007" y="0"/>
            <a:ext cx="1574993" cy="94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723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5DDB-CDDB-45F8-A294-9CC11C0A0737}"/>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Introduction</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44F9D65-FD03-47EE-8E90-16E4C65BEF63}"/>
              </a:ext>
            </a:extLst>
          </p:cNvPr>
          <p:cNvSpPr>
            <a:spLocks noGrp="1"/>
          </p:cNvSpPr>
          <p:nvPr>
            <p:ph idx="1"/>
          </p:nvPr>
        </p:nvSpPr>
        <p:spPr/>
        <p:txBody>
          <a:bodyPr/>
          <a:lstStyle/>
          <a:p>
            <a:pPr marL="0" indent="0">
              <a:buNone/>
            </a:pP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Can an arts-based Liminal Learning Experience (LLE) change learner cognition? </a:t>
            </a:r>
          </a:p>
          <a:p>
            <a:pPr marL="0" indent="0">
              <a:buNone/>
            </a:pPr>
            <a:r>
              <a:rPr lang="en-GB" sz="2000" dirty="0">
                <a:effectLst/>
                <a:latin typeface="Calibri" panose="020F0502020204030204" pitchFamily="34" charset="0"/>
                <a:ea typeface="Calibri" panose="020F0502020204030204" pitchFamily="34" charset="0"/>
                <a:cs typeface="Times New Roman" panose="02020603050405020304" pitchFamily="18" charset="0"/>
              </a:rPr>
              <a:t>I have been focusing on liminality since 2017 in my art practice on my MA in Education (2015-2018) and subsequent Fine Art MPhil/PhD (2019-2024) at Oxford Brookes University. </a:t>
            </a:r>
          </a:p>
          <a:p>
            <a:pPr marL="0" indent="0">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000" dirty="0">
                <a:effectLst/>
                <a:latin typeface="Calibri" panose="020F0502020204030204" pitchFamily="34" charset="0"/>
                <a:ea typeface="Calibri" panose="020F0502020204030204" pitchFamily="34" charset="0"/>
                <a:cs typeface="Times New Roman" panose="02020603050405020304" pitchFamily="18" charset="0"/>
              </a:rPr>
              <a:t>This presentation reports on a research project undertaken to determine if an LLE changes learner cognition. My analytical</a:t>
            </a: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000" dirty="0">
                <a:effectLst/>
                <a:latin typeface="Calibri" panose="020F0502020204030204" pitchFamily="34" charset="0"/>
                <a:ea typeface="Calibri" panose="020F0502020204030204" pitchFamily="34" charset="0"/>
                <a:cs typeface="Times New Roman" panose="02020603050405020304" pitchFamily="18" charset="0"/>
              </a:rPr>
              <a:t>micro-ethnographic study was conducted at Salisbury Railway Station and in the art studio of an FE College</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GB" dirty="0"/>
          </a:p>
        </p:txBody>
      </p:sp>
      <p:pic>
        <p:nvPicPr>
          <p:cNvPr id="4" name="Content Placeholder 4">
            <a:extLst>
              <a:ext uri="{FF2B5EF4-FFF2-40B4-BE49-F238E27FC236}">
                <a16:creationId xmlns:a16="http://schemas.microsoft.com/office/drawing/2014/main" id="{AFE89735-5A4E-41AA-B558-11A21B378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28" y="4325962"/>
            <a:ext cx="10431372" cy="1851001"/>
          </a:xfrm>
          <a:prstGeom prst="rect">
            <a:avLst/>
          </a:prstGeom>
        </p:spPr>
      </p:pic>
      <p:sp>
        <p:nvSpPr>
          <p:cNvPr id="6" name="TextBox 5">
            <a:extLst>
              <a:ext uri="{FF2B5EF4-FFF2-40B4-BE49-F238E27FC236}">
                <a16:creationId xmlns:a16="http://schemas.microsoft.com/office/drawing/2014/main" id="{A7D20858-7444-411D-A809-E14ACD9DBA78}"/>
              </a:ext>
            </a:extLst>
          </p:cNvPr>
          <p:cNvSpPr txBox="1"/>
          <p:nvPr/>
        </p:nvSpPr>
        <p:spPr>
          <a:xfrm>
            <a:off x="922428" y="6169709"/>
            <a:ext cx="6093500" cy="369332"/>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‘This way</a:t>
            </a:r>
            <a:r>
              <a:rPr lang="en-GB" dirty="0">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 2018. Digital photograph (Catherine Ross)</a:t>
            </a:r>
            <a:endParaRPr lang="en-GB" dirty="0"/>
          </a:p>
        </p:txBody>
      </p:sp>
      <p:pic>
        <p:nvPicPr>
          <p:cNvPr id="7" name="Picture 2" descr="Oxford Brookes University - Benificiaries - Around the CASPIAN">
            <a:extLst>
              <a:ext uri="{FF2B5EF4-FFF2-40B4-BE49-F238E27FC236}">
                <a16:creationId xmlns:a16="http://schemas.microsoft.com/office/drawing/2014/main" id="{E035AACD-8573-4729-8484-3EACE61E43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20" y="0"/>
            <a:ext cx="1630180" cy="977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95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73F74-BD79-4A93-B316-F01FD4320652}"/>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Project Aims/Objectives</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316C133-BB24-4435-A1B1-55F67ED2D89C}"/>
              </a:ext>
            </a:extLst>
          </p:cNvPr>
          <p:cNvSpPr>
            <a:spLocks noGrp="1"/>
          </p:cNvSpPr>
          <p:nvPr>
            <p:ph idx="1"/>
          </p:nvPr>
        </p:nvSpPr>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Aim</a:t>
            </a:r>
          </a:p>
          <a:p>
            <a:r>
              <a:rPr lang="en-US" sz="2000" dirty="0"/>
              <a:t>To investigate if it is possible to design a liminal learning experience (LLE).</a:t>
            </a:r>
          </a:p>
          <a:p>
            <a:pPr marL="0" indent="0">
              <a:buNone/>
            </a:pPr>
            <a:r>
              <a:rPr lang="en-US" sz="2000" b="1" dirty="0">
                <a:latin typeface="Times New Roman" panose="02020603050405020304" pitchFamily="18" charset="0"/>
                <a:cs typeface="Times New Roman" panose="02020603050405020304" pitchFamily="18" charset="0"/>
              </a:rPr>
              <a:t>Objectives</a:t>
            </a:r>
          </a:p>
          <a:p>
            <a:r>
              <a:rPr lang="en-US" sz="2000" dirty="0"/>
              <a:t>To test arts-based researcher-designed workshops with a small group of adult learners.</a:t>
            </a:r>
          </a:p>
          <a:p>
            <a:r>
              <a:rPr lang="en-US" sz="2000" dirty="0"/>
              <a:t>To supervise an end-of-project focus group interview on participants’ experiences.</a:t>
            </a:r>
          </a:p>
          <a:p>
            <a:r>
              <a:rPr lang="en-US" sz="2000" dirty="0"/>
              <a:t>To analyse data to decipher if an LLE can change learning.</a:t>
            </a:r>
          </a:p>
          <a:p>
            <a:r>
              <a:rPr lang="en-US" sz="2000" dirty="0"/>
              <a:t>To promote change, risk taking and self-awareness in participants.</a:t>
            </a:r>
            <a:endParaRPr lang="en-GB" sz="2000" dirty="0"/>
          </a:p>
        </p:txBody>
      </p:sp>
      <p:pic>
        <p:nvPicPr>
          <p:cNvPr id="4" name="Picture 2" descr="Oxford Brookes University - Benificiaries - Around the CASPIAN">
            <a:extLst>
              <a:ext uri="{FF2B5EF4-FFF2-40B4-BE49-F238E27FC236}">
                <a16:creationId xmlns:a16="http://schemas.microsoft.com/office/drawing/2014/main" id="{AAE6A196-2BBD-41DA-A355-C5F0CCCE6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1879" y="0"/>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650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94E1-D7FA-45BE-874A-5CFC315B4572}"/>
              </a:ext>
            </a:extLst>
          </p:cNvPr>
          <p:cNvSpPr>
            <a:spLocks noGrp="1"/>
          </p:cNvSpPr>
          <p:nvPr>
            <p:ph type="title"/>
          </p:nvPr>
        </p:nvSpPr>
        <p:spPr>
          <a:xfrm>
            <a:off x="838200" y="365125"/>
            <a:ext cx="8635584" cy="1325563"/>
          </a:xfrm>
        </p:spPr>
        <p:txBody>
          <a:bodyPr>
            <a:normAutofit/>
          </a:bodyPr>
          <a:lstStyle/>
          <a:p>
            <a:r>
              <a:rPr lang="en-US" sz="3200" dirty="0">
                <a:latin typeface="Times New Roman" panose="02020603050405020304" pitchFamily="18" charset="0"/>
                <a:cs typeface="Times New Roman" panose="02020603050405020304" pitchFamily="18" charset="0"/>
              </a:rPr>
              <a:t>Rationale</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D940AF5-CC5A-44FA-85F4-E0754C8363B5}"/>
              </a:ext>
            </a:extLst>
          </p:cNvPr>
          <p:cNvSpPr>
            <a:spLocks noGrp="1"/>
          </p:cNvSpPr>
          <p:nvPr>
            <p:ph idx="1"/>
          </p:nvPr>
        </p:nvSpPr>
        <p:spPr>
          <a:xfrm>
            <a:off x="838200" y="1690688"/>
            <a:ext cx="6059750" cy="4351338"/>
          </a:xfrm>
        </p:spPr>
        <p:txBody>
          <a:bodyPr>
            <a:noAutofit/>
          </a:bodyPr>
          <a:lstStyle/>
          <a:p>
            <a:pPr marL="0" indent="0">
              <a:buNone/>
            </a:pPr>
            <a:r>
              <a:rPr lang="en-US" sz="2000" b="1" dirty="0">
                <a:latin typeface="Times New Roman" panose="02020603050405020304" pitchFamily="18" charset="0"/>
                <a:cs typeface="Times New Roman" panose="02020603050405020304" pitchFamily="18" charset="0"/>
              </a:rPr>
              <a:t>How is a liminal approach useful within wider learning?</a:t>
            </a:r>
          </a:p>
          <a:p>
            <a:pPr marL="0" indent="0">
              <a:buNone/>
            </a:pPr>
            <a:endParaRPr lang="en-US" sz="2000" dirty="0"/>
          </a:p>
          <a:p>
            <a:pPr marL="0" indent="0">
              <a:lnSpc>
                <a:spcPct val="120000"/>
              </a:lnSpc>
              <a:spcAft>
                <a:spcPts val="1000"/>
              </a:spcAft>
              <a:buNone/>
            </a:pPr>
            <a:r>
              <a:rPr lang="en-US" sz="2000" dirty="0"/>
              <a:t>Learning is the transfer of retained knowledge and a revision in world views. When learning is demanding, flexible and multi-contextual memories become more fluid and long-lived (Didau 2016). I wanted to give this opportunity to learners; mirroring</a:t>
            </a:r>
            <a:r>
              <a:rPr lang="en-GB" sz="2000" dirty="0">
                <a:effectLst/>
                <a:latin typeface="Calibri" panose="020F0502020204030204" pitchFamily="34" charset="0"/>
                <a:ea typeface="Calibri" panose="020F0502020204030204" pitchFamily="34" charset="0"/>
                <a:cs typeface="Times New Roman" panose="02020603050405020304" pitchFamily="18" charset="0"/>
              </a:rPr>
              <a:t> the commitment in tertiary adult education to life-long learning. Liminal learning offers an affective, collaborative, evolutionary and multi-level/disciplinary alternative to reshape learning (Tucker 2016).</a:t>
            </a:r>
            <a:endParaRPr lang="en-GB" sz="2000" dirty="0"/>
          </a:p>
        </p:txBody>
      </p:sp>
      <p:pic>
        <p:nvPicPr>
          <p:cNvPr id="4" name="Picture 2" descr="Image preview">
            <a:extLst>
              <a:ext uri="{FF2B5EF4-FFF2-40B4-BE49-F238E27FC236}">
                <a16:creationId xmlns:a16="http://schemas.microsoft.com/office/drawing/2014/main" id="{55BB8939-51A4-48E4-BE18-28EF57378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1332" y="1690688"/>
            <a:ext cx="3263503"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0875158-D03B-45E9-A998-7C9BF7048C21}"/>
              </a:ext>
            </a:extLst>
          </p:cNvPr>
          <p:cNvSpPr txBox="1"/>
          <p:nvPr/>
        </p:nvSpPr>
        <p:spPr>
          <a:xfrm>
            <a:off x="7552825" y="6042026"/>
            <a:ext cx="4360385" cy="646331"/>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dirty="0">
                <a:latin typeface="Calibri" panose="020F0502020204030204" pitchFamily="34" charset="0"/>
                <a:ea typeface="Calibri" panose="020F0502020204030204" pitchFamily="34" charset="0"/>
                <a:cs typeface="Times New Roman" panose="02020603050405020304" pitchFamily="18" charset="0"/>
              </a:rPr>
              <a:t>Platform edge’</a:t>
            </a:r>
            <a:r>
              <a:rPr lang="en-GB" sz="1800" dirty="0">
                <a:effectLst/>
                <a:latin typeface="Calibri" panose="020F0502020204030204" pitchFamily="34" charset="0"/>
                <a:ea typeface="Calibri" panose="020F0502020204030204" pitchFamily="34" charset="0"/>
                <a:cs typeface="Times New Roman" panose="02020603050405020304" pitchFamily="18" charset="0"/>
              </a:rPr>
              <a:t> 2018. Digital photograph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(Catherine Ross)</a:t>
            </a:r>
            <a:endParaRPr lang="en-GB" dirty="0"/>
          </a:p>
        </p:txBody>
      </p:sp>
      <p:pic>
        <p:nvPicPr>
          <p:cNvPr id="7" name="Picture 2" descr="Oxford Brookes University - Benificiaries - Around the CASPIAN">
            <a:extLst>
              <a:ext uri="{FF2B5EF4-FFF2-40B4-BE49-F238E27FC236}">
                <a16:creationId xmlns:a16="http://schemas.microsoft.com/office/drawing/2014/main" id="{DCC1A3D8-13B8-4A94-9AC3-2CA42CF192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3739" y="0"/>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453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E8599-D99D-47BD-94E0-CB11675B941F}"/>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Definition of Liminality</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357C34-1A14-4963-AA52-6969FEEF1B9E}"/>
              </a:ext>
            </a:extLst>
          </p:cNvPr>
          <p:cNvSpPr>
            <a:spLocks noGrp="1"/>
          </p:cNvSpPr>
          <p:nvPr>
            <p:ph idx="1"/>
          </p:nvPr>
        </p:nvSpPr>
        <p:spPr>
          <a:xfrm>
            <a:off x="838200" y="1526959"/>
            <a:ext cx="10418685" cy="4650004"/>
          </a:xfrm>
        </p:spPr>
        <p:txBody>
          <a:bodyPr>
            <a:noAutofit/>
          </a:bodyPr>
          <a:lstStyle/>
          <a:p>
            <a:r>
              <a:rPr lang="en-US" sz="2000" dirty="0"/>
              <a:t>Liminality’s etymological root ‘limin’ is Latin for threshold.</a:t>
            </a:r>
          </a:p>
          <a:p>
            <a:r>
              <a:rPr lang="en-US" sz="2000" dirty="0"/>
              <a:t>Originated by the anthropologist Arnold Van Gennep (Van Gennep 1909 cited in Turner 1967) in relation to tribal rites of passage.</a:t>
            </a:r>
          </a:p>
          <a:p>
            <a:r>
              <a:rPr lang="en-US" sz="2000" dirty="0"/>
              <a:t>An indicator of all transformations, spatio-temporal, psychological and cognitive (Turner 1967).</a:t>
            </a:r>
          </a:p>
          <a:p>
            <a:r>
              <a:rPr lang="en-US" sz="2000" dirty="0"/>
              <a:t>Liminal experiences are axiomatic to the mind or even the brain’s anatomy (Turner 1974).</a:t>
            </a:r>
          </a:p>
          <a:p>
            <a:r>
              <a:rPr lang="en-US" sz="2000" dirty="0"/>
              <a:t>A cause of anxiety and anguish, simultaneously damaging and productive (Thomassen 2014).</a:t>
            </a:r>
          </a:p>
          <a:p>
            <a:r>
              <a:rPr lang="en-US" sz="2000" dirty="0"/>
              <a:t>A hegemonic disruptor and disorientator (Levi-Strauss 1978/1995 cited in Elliott 2015) seen in political, social, cultural and educational change. </a:t>
            </a:r>
          </a:p>
          <a:p>
            <a:r>
              <a:rPr lang="en-US" sz="2000" dirty="0"/>
              <a:t>It is ‘a realm of pure possibility’ where original ideas are born (Turner 1995/1967:97). </a:t>
            </a:r>
          </a:p>
          <a:p>
            <a:endParaRPr lang="en-GB" sz="2000" dirty="0"/>
          </a:p>
        </p:txBody>
      </p:sp>
      <p:pic>
        <p:nvPicPr>
          <p:cNvPr id="4" name="Picture 2" descr="Oxford Brookes University - Benificiaries - Around the CASPIAN">
            <a:extLst>
              <a:ext uri="{FF2B5EF4-FFF2-40B4-BE49-F238E27FC236}">
                <a16:creationId xmlns:a16="http://schemas.microsoft.com/office/drawing/2014/main" id="{D57F1F0C-2923-4791-9A15-F190F515A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1879" y="0"/>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557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91154-4467-4630-88F0-ABE60C8786A3}"/>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Definition of Liminal Learning Experience and Threshold Concepts</a:t>
            </a:r>
            <a:endParaRPr lang="en-GB" sz="3200" dirty="0">
              <a:latin typeface="Times New Roman" panose="02020603050405020304" pitchFamily="18" charset="0"/>
              <a:cs typeface="Times New Roman" panose="02020603050405020304" pitchFamily="18" charset="0"/>
            </a:endParaRPr>
          </a:p>
        </p:txBody>
      </p:sp>
      <p:pic>
        <p:nvPicPr>
          <p:cNvPr id="8" name="Picture 2" descr="Image preview">
            <a:extLst>
              <a:ext uri="{FF2B5EF4-FFF2-40B4-BE49-F238E27FC236}">
                <a16:creationId xmlns:a16="http://schemas.microsoft.com/office/drawing/2014/main" id="{3F437EDA-BCEF-4B20-BB45-FF9B7ACAD65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69678" y="1968121"/>
            <a:ext cx="4884122" cy="37581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2ADC0C4-4642-4B64-B521-E58C93EE873F}"/>
              </a:ext>
            </a:extLst>
          </p:cNvPr>
          <p:cNvSpPr txBox="1"/>
          <p:nvPr/>
        </p:nvSpPr>
        <p:spPr>
          <a:xfrm>
            <a:off x="772357" y="1968121"/>
            <a:ext cx="4438835" cy="4370427"/>
          </a:xfrm>
          <a:prstGeom prst="rect">
            <a:avLst/>
          </a:prstGeom>
          <a:noFill/>
        </p:spPr>
        <p:txBody>
          <a:bodyPr wrap="square" rtlCol="0">
            <a:spAutoFit/>
          </a:bodyPr>
          <a:lstStyle/>
          <a:p>
            <a:r>
              <a:rPr lang="en-US" sz="2000" dirty="0"/>
              <a:t>Liminality is important in curriculum design and delivery (Flanagan 2013). </a:t>
            </a:r>
          </a:p>
          <a:p>
            <a:r>
              <a:rPr lang="en-US" sz="2000" dirty="0"/>
              <a:t>An integral aspect of liminal learning is the threshold concept; a pivotal, critical  learning moment, a portal to transformations, vital for progression (Meyer and Land 2006 cited in Carr 2017), leading to improvements in learning (Flanagan 2013). An LLE involves an open, scene-setting brief with structured and non-structured activities where outcomes and criteria are stated, but processes are not.</a:t>
            </a:r>
          </a:p>
          <a:p>
            <a:r>
              <a:rPr lang="en-US" dirty="0"/>
              <a:t> </a:t>
            </a:r>
            <a:endParaRPr lang="en-GB" dirty="0"/>
          </a:p>
        </p:txBody>
      </p:sp>
      <p:sp>
        <p:nvSpPr>
          <p:cNvPr id="7" name="TextBox 6">
            <a:extLst>
              <a:ext uri="{FF2B5EF4-FFF2-40B4-BE49-F238E27FC236}">
                <a16:creationId xmlns:a16="http://schemas.microsoft.com/office/drawing/2014/main" id="{E2D3405D-3270-429F-B2D7-27380C0A0615}"/>
              </a:ext>
            </a:extLst>
          </p:cNvPr>
          <p:cNvSpPr txBox="1"/>
          <p:nvPr/>
        </p:nvSpPr>
        <p:spPr>
          <a:xfrm>
            <a:off x="6379219" y="5819010"/>
            <a:ext cx="4869024" cy="369332"/>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‘Tunnel’ 2018. Digital photograph (Catherine Ross)</a:t>
            </a:r>
            <a:endParaRPr lang="en-GB" dirty="0"/>
          </a:p>
        </p:txBody>
      </p:sp>
      <p:pic>
        <p:nvPicPr>
          <p:cNvPr id="9" name="Picture 2" descr="Oxford Brookes University - Benificiaries - Around the CASPIAN">
            <a:extLst>
              <a:ext uri="{FF2B5EF4-FFF2-40B4-BE49-F238E27FC236}">
                <a16:creationId xmlns:a16="http://schemas.microsoft.com/office/drawing/2014/main" id="{C8CB4F26-3A93-4991-B664-7147146A82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3739" y="0"/>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826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25C9-61CF-4A23-9757-2C928D837371}"/>
              </a:ext>
            </a:extLst>
          </p:cNvPr>
          <p:cNvSpPr>
            <a:spLocks noGrp="1"/>
          </p:cNvSpPr>
          <p:nvPr>
            <p:ph type="title"/>
          </p:nvPr>
        </p:nvSpPr>
        <p:spPr>
          <a:xfrm>
            <a:off x="1099457" y="423220"/>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Justification for an LLE</a:t>
            </a:r>
            <a:endParaRPr lang="en-GB" sz="3200"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4E0F9CB7-7BDD-4AE4-9E50-FD90C5AC3AD3}"/>
              </a:ext>
            </a:extLst>
          </p:cNvPr>
          <p:cNvSpPr>
            <a:spLocks noGrp="1"/>
          </p:cNvSpPr>
          <p:nvPr>
            <p:ph idx="1"/>
          </p:nvPr>
        </p:nvSpPr>
        <p:spPr>
          <a:xfrm>
            <a:off x="977283" y="2312449"/>
            <a:ext cx="5118717" cy="3920401"/>
          </a:xfrm>
        </p:spPr>
        <p:txBody>
          <a:bodyPr>
            <a:normAutofit lnSpcReduction="10000"/>
          </a:bodyPr>
          <a:lstStyle/>
          <a:p>
            <a:pPr marL="0" indent="0">
              <a:buNone/>
            </a:pPr>
            <a:r>
              <a:rPr lang="en-US" sz="2000" dirty="0"/>
              <a:t>The liminal tunnel can be a disorientating place. Rohr (2013 cited in Carr 2017:1) explains ‘if you are not trained in how to hold anxiety, how to live with ambiguity, how to entrust and wait, you will run anything to flee this terrible cloud of unknowing’.</a:t>
            </a:r>
            <a:endParaRPr lang="en-US" sz="2200" dirty="0"/>
          </a:p>
          <a:p>
            <a:pPr marL="0" indent="0">
              <a:buNone/>
            </a:pPr>
            <a:r>
              <a:rPr lang="en-US" sz="2000" dirty="0"/>
              <a:t>Neuroscientific findings have revealed that most human thought manifests itself in the visual, metaphors and emotions buried deep in ‘the neurological substrata’ (Zaltman 2003: cited in Stewart et al 2007:12).</a:t>
            </a:r>
          </a:p>
          <a:p>
            <a:pPr marL="0" indent="0">
              <a:buNone/>
            </a:pPr>
            <a:r>
              <a:rPr lang="en-US" sz="2000" dirty="0"/>
              <a:t>The project drew on these manifestations through the metaphor of the station to help learners to hold, trust and wait, not run!</a:t>
            </a:r>
          </a:p>
          <a:p>
            <a:pPr marL="0" indent="0">
              <a:buNone/>
            </a:pPr>
            <a:endParaRPr lang="en-US" dirty="0"/>
          </a:p>
          <a:p>
            <a:pPr marL="0" indent="0">
              <a:buNone/>
            </a:pPr>
            <a:endParaRPr lang="en-GB" dirty="0"/>
          </a:p>
        </p:txBody>
      </p:sp>
      <p:pic>
        <p:nvPicPr>
          <p:cNvPr id="4" name="Content Placeholder 3">
            <a:extLst>
              <a:ext uri="{FF2B5EF4-FFF2-40B4-BE49-F238E27FC236}">
                <a16:creationId xmlns:a16="http://schemas.microsoft.com/office/drawing/2014/main" id="{7032A855-1FD5-4DC6-B226-3024922CF5A1}"/>
              </a:ext>
            </a:extLst>
          </p:cNvPr>
          <p:cNvPicPr>
            <a:picLocks noChangeAspect="1"/>
          </p:cNvPicPr>
          <p:nvPr/>
        </p:nvPicPr>
        <p:blipFill>
          <a:blip r:embed="rId3"/>
          <a:stretch>
            <a:fillRect/>
          </a:stretch>
        </p:blipFill>
        <p:spPr>
          <a:xfrm>
            <a:off x="6808419" y="2104398"/>
            <a:ext cx="5250024" cy="3004820"/>
          </a:xfrm>
          <a:prstGeom prst="rect">
            <a:avLst/>
          </a:prstGeom>
        </p:spPr>
      </p:pic>
      <p:sp>
        <p:nvSpPr>
          <p:cNvPr id="7" name="TextBox 6">
            <a:extLst>
              <a:ext uri="{FF2B5EF4-FFF2-40B4-BE49-F238E27FC236}">
                <a16:creationId xmlns:a16="http://schemas.microsoft.com/office/drawing/2014/main" id="{4CC7505D-CCD5-44EA-8012-230B64DDB28C}"/>
              </a:ext>
            </a:extLst>
          </p:cNvPr>
          <p:cNvSpPr txBox="1"/>
          <p:nvPr/>
        </p:nvSpPr>
        <p:spPr>
          <a:xfrm>
            <a:off x="7364964" y="5309520"/>
            <a:ext cx="4391608" cy="923330"/>
          </a:xfrm>
          <a:prstGeom prst="rect">
            <a:avLst/>
          </a:prstGeom>
          <a:noFill/>
        </p:spPr>
        <p:txBody>
          <a:bodyPr wrap="square">
            <a:spAutoFit/>
          </a:bodyPr>
          <a:lstStyle/>
          <a:p>
            <a:r>
              <a:rPr lang="en-US" dirty="0">
                <a:latin typeface="Calibri" panose="020F0502020204030204" pitchFamily="34" charset="0"/>
                <a:cs typeface="Times New Roman" panose="02020603050405020304" pitchFamily="18" charset="0"/>
              </a:rPr>
              <a:t>L</a:t>
            </a:r>
            <a:r>
              <a:rPr lang="en-GB" dirty="0">
                <a:latin typeface="Calibri" panose="020F0502020204030204" pitchFamily="34" charset="0"/>
                <a:cs typeface="Times New Roman" panose="02020603050405020304" pitchFamily="18" charset="0"/>
              </a:rPr>
              <a:t>iminality as recursive/non-linear learning in </a:t>
            </a:r>
          </a:p>
          <a:p>
            <a:r>
              <a:rPr lang="en-GB" dirty="0">
                <a:latin typeface="Calibri" panose="020F0502020204030204" pitchFamily="34" charset="0"/>
                <a:cs typeface="Times New Roman" panose="02020603050405020304" pitchFamily="18" charset="0"/>
              </a:rPr>
              <a:t>opposition to discursive/linear learning </a:t>
            </a:r>
          </a:p>
          <a:p>
            <a:r>
              <a:rPr lang="en-GB" dirty="0">
                <a:latin typeface="Calibri" panose="020F0502020204030204" pitchFamily="34" charset="0"/>
                <a:cs typeface="Times New Roman" panose="02020603050405020304" pitchFamily="18" charset="0"/>
              </a:rPr>
              <a:t>(language based) (Land 2012)</a:t>
            </a:r>
            <a:endParaRPr lang="en-GB" dirty="0"/>
          </a:p>
        </p:txBody>
      </p:sp>
      <p:pic>
        <p:nvPicPr>
          <p:cNvPr id="9" name="Picture 2" descr="Oxford Brookes University - Benificiaries - Around the CASPIAN">
            <a:extLst>
              <a:ext uri="{FF2B5EF4-FFF2-40B4-BE49-F238E27FC236}">
                <a16:creationId xmlns:a16="http://schemas.microsoft.com/office/drawing/2014/main" id="{EEBCB2C8-FEA0-4AFA-8F72-19C9255F55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1879" y="0"/>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2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6E399-3849-451D-BE4B-3901C553B57C}"/>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Methodology</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E0003FF-F412-4408-972F-6B106816E77E}"/>
              </a:ext>
            </a:extLst>
          </p:cNvPr>
          <p:cNvSpPr>
            <a:spLocks noGrp="1"/>
          </p:cNvSpPr>
          <p:nvPr>
            <p:ph idx="1"/>
          </p:nvPr>
        </p:nvSpPr>
        <p:spPr>
          <a:xfrm>
            <a:off x="838200" y="1825625"/>
            <a:ext cx="4799120" cy="4351338"/>
          </a:xfrm>
        </p:spPr>
        <p:txBody>
          <a:bodyPr>
            <a:normAutofit/>
          </a:bodyPr>
          <a:lstStyle/>
          <a:p>
            <a:pPr marL="0" indent="0">
              <a:buNone/>
            </a:pPr>
            <a:r>
              <a:rPr lang="en-US" sz="2000" dirty="0"/>
              <a:t>My study is situated within an interpretivist paradigm, which is fitting for an analytical micro-ethnographic investigation on the phenomenon of liminality as the topic, paradigm and methodology are all anchored in social meaning-making (Guba 1981 cited in Thomas 2010).</a:t>
            </a:r>
            <a:endParaRPr lang="en-GB" sz="2000" dirty="0"/>
          </a:p>
        </p:txBody>
      </p:sp>
      <p:pic>
        <p:nvPicPr>
          <p:cNvPr id="6146" name="Picture 2">
            <a:extLst>
              <a:ext uri="{FF2B5EF4-FFF2-40B4-BE49-F238E27FC236}">
                <a16:creationId xmlns:a16="http://schemas.microsoft.com/office/drawing/2014/main" id="{E1D2C3CB-4133-4308-B07B-0391306072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1825625"/>
            <a:ext cx="5257800" cy="387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A8B6B88-426D-4670-A416-804E5F7FF345}"/>
              </a:ext>
            </a:extLst>
          </p:cNvPr>
          <p:cNvSpPr txBox="1"/>
          <p:nvPr/>
        </p:nvSpPr>
        <p:spPr>
          <a:xfrm>
            <a:off x="5637320" y="5782168"/>
            <a:ext cx="6093500" cy="392159"/>
          </a:xfrm>
          <a:prstGeom prst="rect">
            <a:avLst/>
          </a:prstGeom>
          <a:noFill/>
        </p:spPr>
        <p:txBody>
          <a:bodyPr wrap="square">
            <a:spAutoFit/>
          </a:bodyPr>
          <a:lstStyle/>
          <a:p>
            <a:pPr algn="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‘Transitional lines’ 2018. Digital photograph (Catherine Ross)</a:t>
            </a:r>
          </a:p>
        </p:txBody>
      </p:sp>
      <p:pic>
        <p:nvPicPr>
          <p:cNvPr id="7" name="Picture 2" descr="Oxford Brookes University - Benificiaries - Around the CASPIAN">
            <a:extLst>
              <a:ext uri="{FF2B5EF4-FFF2-40B4-BE49-F238E27FC236}">
                <a16:creationId xmlns:a16="http://schemas.microsoft.com/office/drawing/2014/main" id="{920EBF29-07B4-4B4C-AB87-7F2A9FEDB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1879" y="-3494"/>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433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39F8-BA81-421D-A87B-09153F69F38A}"/>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Methods</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D20DC83-A0CB-464D-AC3C-45B73EA6BCF9}"/>
              </a:ext>
            </a:extLst>
          </p:cNvPr>
          <p:cNvSpPr>
            <a:spLocks noGrp="1"/>
          </p:cNvSpPr>
          <p:nvPr>
            <p:ph idx="1"/>
          </p:nvPr>
        </p:nvSpPr>
        <p:spPr>
          <a:xfrm>
            <a:off x="838200" y="1825625"/>
            <a:ext cx="5161384" cy="4351338"/>
          </a:xfrm>
        </p:spPr>
        <p:txBody>
          <a:bodyPr>
            <a:normAutofit/>
          </a:bodyPr>
          <a:lstStyle/>
          <a:p>
            <a:pPr marL="0" indent="0">
              <a:buNone/>
            </a:pPr>
            <a:r>
              <a:rPr lang="en-US" sz="2000" dirty="0"/>
              <a:t>Three data collection methods were used,  students’ sketchbook comments, my reflective blog and a focus group interview.</a:t>
            </a:r>
          </a:p>
          <a:p>
            <a:pPr marL="0" indent="0">
              <a:buNone/>
            </a:pPr>
            <a:r>
              <a:rPr lang="en-US" sz="2000" dirty="0"/>
              <a:t>After triangulation of pilot data some revisions were made. A more experiential approach to liminality engendered access to the learning experience therefore a less prescriptive definition of liminality was given to deepen self-exploration.</a:t>
            </a:r>
          </a:p>
          <a:p>
            <a:pPr marL="0" indent="0">
              <a:buNone/>
            </a:pPr>
            <a:r>
              <a:rPr lang="en-US" sz="2000" dirty="0"/>
              <a:t>The project was challenging, complex and ambiguous in delivery and content. Issues of accessibility, bias, equality, ethics and power relations had to be critically examined. </a:t>
            </a:r>
            <a:endParaRPr lang="en-GB" sz="2000" dirty="0"/>
          </a:p>
        </p:txBody>
      </p:sp>
      <p:pic>
        <p:nvPicPr>
          <p:cNvPr id="4" name="Picture 2" descr="Oxford Brookes University - Benificiaries - Around the CASPIAN">
            <a:extLst>
              <a:ext uri="{FF2B5EF4-FFF2-40B4-BE49-F238E27FC236}">
                <a16:creationId xmlns:a16="http://schemas.microsoft.com/office/drawing/2014/main" id="{3DD9EFFD-E419-4FCE-9EB6-BEBE2788F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3739" y="-3494"/>
            <a:ext cx="1720121" cy="1031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67DFCDA-94C9-4CD6-A66C-439D3A9C8374}"/>
              </a:ext>
            </a:extLst>
          </p:cNvPr>
          <p:cNvSpPr txBox="1"/>
          <p:nvPr/>
        </p:nvSpPr>
        <p:spPr>
          <a:xfrm>
            <a:off x="7371183" y="5737779"/>
            <a:ext cx="3461658" cy="923330"/>
          </a:xfrm>
          <a:prstGeom prst="rect">
            <a:avLst/>
          </a:prstGeom>
          <a:noFill/>
        </p:spPr>
        <p:txBody>
          <a:bodyPr wrap="square">
            <a:spAutoFit/>
          </a:bodyPr>
          <a:lstStyle/>
          <a:p>
            <a:pPr algn="r"/>
            <a:r>
              <a:rPr lang="en-GB" dirty="0">
                <a:latin typeface="Calibri" panose="020F0502020204030204" pitchFamily="34" charset="0"/>
                <a:ea typeface="Calibri" panose="020F0502020204030204" pitchFamily="34" charset="0"/>
                <a:cs typeface="Times New Roman" panose="02020603050405020304" pitchFamily="18" charset="0"/>
              </a:rPr>
              <a:t> Charcoal drawing with the left hand </a:t>
            </a:r>
            <a:r>
              <a:rPr lang="en-GB" sz="1800" dirty="0">
                <a:effectLst/>
                <a:latin typeface="Calibri" panose="020F0502020204030204" pitchFamily="34" charset="0"/>
                <a:ea typeface="Calibri" panose="020F0502020204030204" pitchFamily="34" charset="0"/>
                <a:cs typeface="Times New Roman" panose="02020603050405020304" pitchFamily="18" charset="0"/>
              </a:rPr>
              <a:t>2018. </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gn="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dirty="0">
                <a:latin typeface="Calibri" panose="020F0502020204030204" pitchFamily="34" charset="0"/>
                <a:ea typeface="Calibri" panose="020F0502020204030204" pitchFamily="34" charset="0"/>
                <a:cs typeface="Times New Roman" panose="02020603050405020304" pitchFamily="18" charset="0"/>
              </a:rPr>
              <a:t>Amelie</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8" name="Picture 7">
            <a:extLst>
              <a:ext uri="{FF2B5EF4-FFF2-40B4-BE49-F238E27FC236}">
                <a16:creationId xmlns:a16="http://schemas.microsoft.com/office/drawing/2014/main" id="{ACEF3CB7-04C8-4244-817C-4E101318517A}"/>
              </a:ext>
            </a:extLst>
          </p:cNvPr>
          <p:cNvPicPr>
            <a:picLocks noChangeAspect="1"/>
          </p:cNvPicPr>
          <p:nvPr/>
        </p:nvPicPr>
        <p:blipFill>
          <a:blip r:embed="rId4"/>
          <a:stretch>
            <a:fillRect/>
          </a:stretch>
        </p:blipFill>
        <p:spPr>
          <a:xfrm>
            <a:off x="7800525" y="1975535"/>
            <a:ext cx="2884246" cy="3669486"/>
          </a:xfrm>
          <a:prstGeom prst="rect">
            <a:avLst/>
          </a:prstGeom>
        </p:spPr>
      </p:pic>
    </p:spTree>
    <p:extLst>
      <p:ext uri="{BB962C8B-B14F-4D97-AF65-F5344CB8AC3E}">
        <p14:creationId xmlns:p14="http://schemas.microsoft.com/office/powerpoint/2010/main" val="3303963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7A94E-EBDA-44A2-B1E6-2FDFA576AAA3}"/>
              </a:ext>
            </a:extLst>
          </p:cNvPr>
          <p:cNvSpPr>
            <a:spLocks noGrp="1"/>
          </p:cNvSpPr>
          <p:nvPr>
            <p:ph type="title"/>
          </p:nvPr>
        </p:nvSpPr>
        <p:spPr>
          <a:xfrm>
            <a:off x="635050" y="365125"/>
            <a:ext cx="10718750" cy="1325563"/>
          </a:xfrm>
        </p:spPr>
        <p:txBody>
          <a:bodyPr>
            <a:normAutofit/>
          </a:bodyPr>
          <a:lstStyle/>
          <a:p>
            <a:r>
              <a:rPr lang="en-US" sz="3200" dirty="0">
                <a:latin typeface="Times New Roman" panose="02020603050405020304" pitchFamily="18" charset="0"/>
                <a:cs typeface="Times New Roman" panose="02020603050405020304" pitchFamily="18" charset="0"/>
              </a:rPr>
              <a:t>Findings</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67DD1BD-164B-479E-9CBD-6F625A1A9D7C}"/>
              </a:ext>
            </a:extLst>
          </p:cNvPr>
          <p:cNvSpPr>
            <a:spLocks noGrp="1"/>
          </p:cNvSpPr>
          <p:nvPr>
            <p:ph idx="1"/>
          </p:nvPr>
        </p:nvSpPr>
        <p:spPr>
          <a:xfrm>
            <a:off x="3777328" y="1278093"/>
            <a:ext cx="7460202" cy="4658401"/>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Challenge </a:t>
            </a:r>
            <a:r>
              <a:rPr lang="en-US" sz="2000" dirty="0">
                <a:cs typeface="Times New Roman" panose="02020603050405020304" pitchFamily="18" charset="0"/>
              </a:rPr>
              <a:t>A</a:t>
            </a:r>
            <a:r>
              <a:rPr lang="en-US" sz="2000" dirty="0"/>
              <a:t>n elemental property of the LLE, overtime it transposed from extrinsic to intrinsic struggles due in part to positive boundary markers set by me in establishing a safe zone through a </a:t>
            </a:r>
            <a:r>
              <a:rPr lang="en-US" sz="2000" i="1" dirty="0"/>
              <a:t>community of practice </a:t>
            </a:r>
            <a:r>
              <a:rPr lang="en-US" sz="2000" dirty="0"/>
              <a:t>( Land 2012). This ameliorated interpersonal tensions and therefore enhanced learning, risk taking, and creative/critical thinking (Taboada and Coombs 2014). All respondents felt out of their comfort zone and reported seismic shifts (Land et al 2012).</a:t>
            </a:r>
          </a:p>
          <a:p>
            <a:pPr marL="0" indent="0">
              <a:buNone/>
            </a:pPr>
            <a:r>
              <a:rPr lang="en-US" sz="2000" b="1" dirty="0">
                <a:latin typeface="Times New Roman" panose="02020603050405020304" pitchFamily="18" charset="0"/>
                <a:cs typeface="Times New Roman" panose="02020603050405020304" pitchFamily="18" charset="0"/>
              </a:rPr>
              <a:t>Risk-taking </a:t>
            </a:r>
            <a:r>
              <a:rPr lang="en-US" sz="2000" dirty="0">
                <a:cs typeface="Times New Roman" panose="02020603050405020304" pitchFamily="18" charset="0"/>
              </a:rPr>
              <a:t>L</a:t>
            </a:r>
            <a:r>
              <a:rPr lang="en-US" sz="2000" dirty="0"/>
              <a:t>ed to diversity in approaches and outcomes, but evidence was scant. Maybe learners needed more time to develop the tacit knowledge, epistemic fluency (Cohen 1989: cited in Land et al 2014) and confidence necessary to become risk takers? Learning is accumulative and time-based (Land et al 2014).</a:t>
            </a:r>
          </a:p>
          <a:p>
            <a:pPr marL="0" indent="0">
              <a:buNone/>
            </a:pPr>
            <a:r>
              <a:rPr lang="en-US" sz="2000" b="1" dirty="0">
                <a:latin typeface="Times New Roman" panose="02020603050405020304" pitchFamily="18" charset="0"/>
                <a:cs typeface="Times New Roman" panose="02020603050405020304" pitchFamily="18" charset="0"/>
              </a:rPr>
              <a:t>The Space of the Station </a:t>
            </a:r>
            <a:r>
              <a:rPr lang="en-US" sz="2000" dirty="0">
                <a:cs typeface="Times New Roman" panose="02020603050405020304" pitchFamily="18" charset="0"/>
              </a:rPr>
              <a:t>H</a:t>
            </a:r>
            <a:r>
              <a:rPr lang="en-US" sz="2000" dirty="0"/>
              <a:t>ad a powerful impact on participants’ perceptions, creativity, actions and emotions.</a:t>
            </a:r>
            <a:endParaRPr lang="en-GB" sz="2000" dirty="0"/>
          </a:p>
        </p:txBody>
      </p:sp>
      <p:pic>
        <p:nvPicPr>
          <p:cNvPr id="12290" name="Picture 2">
            <a:extLst>
              <a:ext uri="{FF2B5EF4-FFF2-40B4-BE49-F238E27FC236}">
                <a16:creationId xmlns:a16="http://schemas.microsoft.com/office/drawing/2014/main" id="{9593CEC4-67A4-4CBE-8829-2D7275C19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50" y="1402379"/>
            <a:ext cx="2872666" cy="4409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D02740A-6924-4172-A690-11C7BA4B8A75}"/>
              </a:ext>
            </a:extLst>
          </p:cNvPr>
          <p:cNvSpPr txBox="1"/>
          <p:nvPr/>
        </p:nvSpPr>
        <p:spPr>
          <a:xfrm>
            <a:off x="559026" y="5936494"/>
            <a:ext cx="3293138" cy="646331"/>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Collage in response to Novichok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poisoning 2018. (Dierdre)</a:t>
            </a:r>
            <a:endParaRPr lang="en-GB" dirty="0"/>
          </a:p>
        </p:txBody>
      </p:sp>
      <p:pic>
        <p:nvPicPr>
          <p:cNvPr id="7" name="Picture 2" descr="Oxford Brookes University - Benificiaries - Around the CASPIAN">
            <a:extLst>
              <a:ext uri="{FF2B5EF4-FFF2-40B4-BE49-F238E27FC236}">
                <a16:creationId xmlns:a16="http://schemas.microsoft.com/office/drawing/2014/main" id="{D681541C-870C-4220-9D6A-9F9FB44FB3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1879" y="-3494"/>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155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D490A-3841-40EE-8BE4-38D3EC22EF99}"/>
              </a:ext>
            </a:extLst>
          </p:cNvPr>
          <p:cNvSpPr>
            <a:spLocks noGrp="1"/>
          </p:cNvSpPr>
          <p:nvPr>
            <p:ph type="title"/>
          </p:nvPr>
        </p:nvSpPr>
        <p:spPr>
          <a:xfrm>
            <a:off x="559293" y="365125"/>
            <a:ext cx="10794507" cy="1325563"/>
          </a:xfrm>
        </p:spPr>
        <p:txBody>
          <a:bodyPr>
            <a:normAutofit/>
          </a:bodyPr>
          <a:lstStyle/>
          <a:p>
            <a:r>
              <a:rPr lang="en-US" sz="3200" dirty="0">
                <a:latin typeface="Times New Roman" panose="02020603050405020304" pitchFamily="18" charset="0"/>
                <a:cs typeface="Times New Roman" panose="02020603050405020304" pitchFamily="18" charset="0"/>
              </a:rPr>
              <a:t>Findings</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363A280-01C7-4DBB-80DA-0FFCB95A38BA}"/>
              </a:ext>
            </a:extLst>
          </p:cNvPr>
          <p:cNvSpPr>
            <a:spLocks noGrp="1"/>
          </p:cNvSpPr>
          <p:nvPr>
            <p:ph idx="1"/>
          </p:nvPr>
        </p:nvSpPr>
        <p:spPr>
          <a:xfrm>
            <a:off x="491970" y="1887769"/>
            <a:ext cx="6237304" cy="4351338"/>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Self-awareness </a:t>
            </a:r>
            <a:r>
              <a:rPr lang="en-US" sz="2000" dirty="0">
                <a:cs typeface="Times New Roman" panose="02020603050405020304" pitchFamily="18" charset="0"/>
              </a:rPr>
              <a:t>A</a:t>
            </a:r>
            <a:r>
              <a:rPr lang="en-US" sz="2000" dirty="0"/>
              <a:t>s a category was overarching. Each week growing and informing all aspects of practice. Resulting in changes in thinking from confusion to self-questioning, enlightenment, purpose and abstraction. </a:t>
            </a:r>
          </a:p>
          <a:p>
            <a:pPr marL="0" indent="0">
              <a:buNone/>
            </a:pPr>
            <a:r>
              <a:rPr lang="en-US" sz="2000" b="1" dirty="0">
                <a:latin typeface="Times New Roman" panose="02020603050405020304" pitchFamily="18" charset="0"/>
                <a:cs typeface="Times New Roman" panose="02020603050405020304" pitchFamily="18" charset="0"/>
              </a:rPr>
              <a:t>Obstacles to LLE access </a:t>
            </a:r>
            <a:r>
              <a:rPr lang="en-US" sz="2000" dirty="0"/>
              <a:t>Age, confidence, cognitive abilities, and prior learning. Co-constructed learning is essential for universal access to a liminal state. </a:t>
            </a:r>
          </a:p>
          <a:p>
            <a:pPr marL="0" indent="0">
              <a:buNone/>
            </a:pPr>
            <a:r>
              <a:rPr lang="en-US" sz="2000" b="1" dirty="0">
                <a:latin typeface="Times New Roman" panose="02020603050405020304" pitchFamily="18" charset="0"/>
                <a:cs typeface="Times New Roman" panose="02020603050405020304" pitchFamily="18" charset="0"/>
              </a:rPr>
              <a:t>Next steps </a:t>
            </a:r>
            <a:r>
              <a:rPr lang="en-US" sz="2000" dirty="0">
                <a:cs typeface="Times New Roman" panose="02020603050405020304" pitchFamily="18" charset="0"/>
              </a:rPr>
              <a:t>O</a:t>
            </a:r>
            <a:r>
              <a:rPr lang="en-US" sz="2000" dirty="0"/>
              <a:t>nline artist teacher community dissemination/delivery of LLE’s. </a:t>
            </a:r>
            <a:endParaRPr lang="en-GB" sz="2000" dirty="0"/>
          </a:p>
          <a:p>
            <a:pPr marL="0" indent="0">
              <a:buNone/>
            </a:pPr>
            <a:endParaRPr lang="en-US" sz="2000" dirty="0"/>
          </a:p>
          <a:p>
            <a:pPr marL="0" indent="0">
              <a:buNone/>
            </a:pPr>
            <a:endParaRPr lang="en-GB" sz="2000" dirty="0"/>
          </a:p>
        </p:txBody>
      </p:sp>
      <p:pic>
        <p:nvPicPr>
          <p:cNvPr id="11" name="Picture 2">
            <a:extLst>
              <a:ext uri="{FF2B5EF4-FFF2-40B4-BE49-F238E27FC236}">
                <a16:creationId xmlns:a16="http://schemas.microsoft.com/office/drawing/2014/main" id="{26CB566A-AD7A-4565-8A77-C632BB5A0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2825" y="1815808"/>
            <a:ext cx="3170237"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E349015-49B3-4040-B52B-67BA112F564E}"/>
              </a:ext>
            </a:extLst>
          </p:cNvPr>
          <p:cNvSpPr txBox="1"/>
          <p:nvPr/>
        </p:nvSpPr>
        <p:spPr>
          <a:xfrm>
            <a:off x="7413483" y="6103536"/>
            <a:ext cx="3449579" cy="646331"/>
          </a:xfrm>
          <a:prstGeom prst="rect">
            <a:avLst/>
          </a:prstGeom>
          <a:noFill/>
        </p:spPr>
        <p:txBody>
          <a:bodyPr wrap="square">
            <a:spAutoFit/>
          </a:bodyPr>
          <a:lstStyle/>
          <a:p>
            <a:pPr algn="r"/>
            <a:r>
              <a:rPr lang="en-GB" sz="1800" dirty="0">
                <a:effectLst/>
                <a:latin typeface="Calibri" panose="020F0502020204030204" pitchFamily="34" charset="0"/>
                <a:ea typeface="Calibri" panose="020F0502020204030204" pitchFamily="34" charset="0"/>
                <a:cs typeface="Times New Roman" panose="02020603050405020304" pitchFamily="18" charset="0"/>
              </a:rPr>
              <a:t>Acrylic painting with a credit card </a:t>
            </a:r>
          </a:p>
          <a:p>
            <a:pPr algn="r"/>
            <a:r>
              <a:rPr lang="en-GB" sz="1800" dirty="0">
                <a:effectLst/>
                <a:latin typeface="Calibri" panose="020F0502020204030204" pitchFamily="34" charset="0"/>
                <a:ea typeface="Calibri" panose="020F0502020204030204" pitchFamily="34" charset="0"/>
                <a:cs typeface="Times New Roman" panose="02020603050405020304" pitchFamily="18" charset="0"/>
              </a:rPr>
              <a:t>2018. (Anne)</a:t>
            </a:r>
          </a:p>
        </p:txBody>
      </p:sp>
      <p:pic>
        <p:nvPicPr>
          <p:cNvPr id="7" name="Picture 2" descr="Oxford Brookes University - Benificiaries - Around the CASPIAN">
            <a:extLst>
              <a:ext uri="{FF2B5EF4-FFF2-40B4-BE49-F238E27FC236}">
                <a16:creationId xmlns:a16="http://schemas.microsoft.com/office/drawing/2014/main" id="{A12E22E0-C8F4-4B4D-9F5C-1E183351E3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3739" y="-3494"/>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997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440D-1C7B-4553-A7A0-96456D4CCFA0}"/>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Conclusions</a:t>
            </a:r>
            <a:endParaRPr lang="en-GB"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78F6D63-4322-4080-A612-8214C9B8712B}"/>
              </a:ext>
            </a:extLst>
          </p:cNvPr>
          <p:cNvSpPr txBox="1"/>
          <p:nvPr/>
        </p:nvSpPr>
        <p:spPr>
          <a:xfrm>
            <a:off x="838200" y="1991386"/>
            <a:ext cx="10276643" cy="2554545"/>
          </a:xfrm>
          <a:prstGeom prst="rect">
            <a:avLst/>
          </a:prstGeom>
          <a:noFill/>
        </p:spPr>
        <p:txBody>
          <a:bodyPr wrap="square" rtlCol="0">
            <a:spAutoFit/>
          </a:bodyPr>
          <a:lstStyle/>
          <a:p>
            <a:r>
              <a:rPr lang="en-US" sz="2000" dirty="0"/>
              <a:t>The project has profoundly affected my thoughts and behaviours as exemplified by a learner when asked the project aim:</a:t>
            </a:r>
          </a:p>
          <a:p>
            <a:r>
              <a:rPr lang="en-US" sz="2000" dirty="0"/>
              <a:t>‘Practice and acceptance that liminality changes your reasons, purposes and whole view’. </a:t>
            </a:r>
          </a:p>
          <a:p>
            <a:endParaRPr lang="en-US" sz="2000" dirty="0"/>
          </a:p>
          <a:p>
            <a:r>
              <a:rPr lang="en-US" sz="2000" dirty="0"/>
              <a:t>My two takeaways from this presentation are:</a:t>
            </a:r>
          </a:p>
          <a:p>
            <a:endParaRPr lang="en-US" sz="2000" b="1" dirty="0"/>
          </a:p>
          <a:p>
            <a:pPr marL="457200" indent="-457200">
              <a:buFont typeface="+mj-lt"/>
              <a:buAutoNum type="arabicPeriod"/>
            </a:pPr>
            <a:r>
              <a:rPr lang="en-US" sz="2000" b="1" dirty="0">
                <a:latin typeface="Times New Roman" panose="02020603050405020304" pitchFamily="18" charset="0"/>
                <a:cs typeface="Times New Roman" panose="02020603050405020304" pitchFamily="18" charset="0"/>
              </a:rPr>
              <a:t>Self-Awareness is the most pervasive result of an LLE</a:t>
            </a:r>
          </a:p>
          <a:p>
            <a:pPr marL="457200" indent="-457200">
              <a:buFont typeface="+mj-lt"/>
              <a:buAutoNum type="arabicPeriod"/>
            </a:pPr>
            <a:r>
              <a:rPr lang="en-US" sz="2000" b="1" dirty="0">
                <a:latin typeface="Times New Roman" panose="02020603050405020304" pitchFamily="18" charset="0"/>
                <a:cs typeface="Times New Roman" panose="02020603050405020304" pitchFamily="18" charset="0"/>
              </a:rPr>
              <a:t>Spatio-Temporal Liminal Locations are vital in evoking an LLE</a:t>
            </a:r>
          </a:p>
        </p:txBody>
      </p:sp>
      <p:pic>
        <p:nvPicPr>
          <p:cNvPr id="5" name="Picture 2" descr="Oxford Brookes University - Benificiaries - Around the CASPIAN">
            <a:extLst>
              <a:ext uri="{FF2B5EF4-FFF2-40B4-BE49-F238E27FC236}">
                <a16:creationId xmlns:a16="http://schemas.microsoft.com/office/drawing/2014/main" id="{917914F9-2376-47F3-8EBF-7029FC667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3739" y="-3494"/>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476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A042-6C07-4B2F-8357-02BD51210495}"/>
              </a:ext>
            </a:extLst>
          </p:cNvPr>
          <p:cNvSpPr>
            <a:spLocks noGrp="1"/>
          </p:cNvSpPr>
          <p:nvPr>
            <p:ph type="title"/>
          </p:nvPr>
        </p:nvSpPr>
        <p:spPr>
          <a:xfrm>
            <a:off x="838200" y="355795"/>
            <a:ext cx="10515600" cy="1325563"/>
          </a:xfrm>
        </p:spPr>
        <p:txBody>
          <a:bodyPr>
            <a:normAutofit fontScale="90000"/>
          </a:bodyPr>
          <a:lstStyle/>
          <a:p>
            <a:r>
              <a:rPr lang="en-US" sz="3200" dirty="0">
                <a:latin typeface="Times New Roman" panose="02020603050405020304" pitchFamily="18" charset="0"/>
                <a:cs typeface="Times New Roman" panose="02020603050405020304" pitchFamily="18" charset="0"/>
              </a:rPr>
              <a:t>LLE Virtual Exhibition September 2018</a:t>
            </a:r>
            <a:br>
              <a:rPr lang="en-US" sz="3200" dirty="0">
                <a:latin typeface="Times New Roman" panose="02020603050405020304" pitchFamily="18" charset="0"/>
                <a:cs typeface="Times New Roman" panose="02020603050405020304" pitchFamily="18" charset="0"/>
              </a:rPr>
            </a:br>
            <a:r>
              <a:rPr lang="en-US" sz="1800" dirty="0">
                <a:latin typeface="+mn-lt"/>
                <a:cs typeface="Times New Roman" panose="02020603050405020304" pitchFamily="18" charset="0"/>
                <a:hlinkClick r:id="rId2"/>
              </a:rPr>
              <a:t>https://echoesintime.wordpress.com</a:t>
            </a:r>
            <a:br>
              <a:rPr lang="en-US" sz="1800" dirty="0">
                <a:latin typeface="+mn-lt"/>
                <a:cs typeface="Times New Roman" panose="02020603050405020304" pitchFamily="18" charset="0"/>
              </a:rPr>
            </a:br>
            <a:r>
              <a:rPr lang="en-US" sz="1800" dirty="0">
                <a:latin typeface="+mn-lt"/>
                <a:cs typeface="Times New Roman" panose="02020603050405020304" pitchFamily="18" charset="0"/>
                <a:hlinkClick r:id="rId3"/>
              </a:rPr>
              <a:t>www.instagram.com/liminalstates</a:t>
            </a:r>
            <a:br>
              <a:rPr lang="en-US" sz="1800" dirty="0">
                <a:latin typeface="+mn-lt"/>
                <a:cs typeface="Times New Roman" panose="02020603050405020304" pitchFamily="18" charset="0"/>
              </a:rPr>
            </a:br>
            <a:endParaRPr lang="en-GB" sz="32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F6EBEAA8-08D8-4197-8D71-7E17B2AF221C}"/>
              </a:ext>
            </a:extLst>
          </p:cNvPr>
          <p:cNvPicPr>
            <a:picLocks noGrp="1" noChangeAspect="1"/>
          </p:cNvPicPr>
          <p:nvPr>
            <p:ph idx="1"/>
          </p:nvPr>
        </p:nvPicPr>
        <p:blipFill>
          <a:blip r:embed="rId4"/>
          <a:stretch>
            <a:fillRect/>
          </a:stretch>
        </p:blipFill>
        <p:spPr>
          <a:xfrm>
            <a:off x="838199" y="1896150"/>
            <a:ext cx="3254041" cy="1988016"/>
          </a:xfrm>
          <a:prstGeom prst="rect">
            <a:avLst/>
          </a:prstGeom>
        </p:spPr>
      </p:pic>
      <p:pic>
        <p:nvPicPr>
          <p:cNvPr id="5" name="Picture 4">
            <a:extLst>
              <a:ext uri="{FF2B5EF4-FFF2-40B4-BE49-F238E27FC236}">
                <a16:creationId xmlns:a16="http://schemas.microsoft.com/office/drawing/2014/main" id="{0166DFB7-44DB-4000-A84B-5F9DC7969133}"/>
              </a:ext>
            </a:extLst>
          </p:cNvPr>
          <p:cNvPicPr>
            <a:picLocks noChangeAspect="1"/>
          </p:cNvPicPr>
          <p:nvPr/>
        </p:nvPicPr>
        <p:blipFill>
          <a:blip r:embed="rId5"/>
          <a:stretch>
            <a:fillRect/>
          </a:stretch>
        </p:blipFill>
        <p:spPr>
          <a:xfrm>
            <a:off x="8238005" y="4106622"/>
            <a:ext cx="3156577" cy="1971022"/>
          </a:xfrm>
          <a:prstGeom prst="rect">
            <a:avLst/>
          </a:prstGeom>
        </p:spPr>
      </p:pic>
      <p:pic>
        <p:nvPicPr>
          <p:cNvPr id="6" name="Picture 5">
            <a:extLst>
              <a:ext uri="{FF2B5EF4-FFF2-40B4-BE49-F238E27FC236}">
                <a16:creationId xmlns:a16="http://schemas.microsoft.com/office/drawing/2014/main" id="{92ABEE11-DEE2-4A5E-9B98-C222FC3213DB}"/>
              </a:ext>
            </a:extLst>
          </p:cNvPr>
          <p:cNvPicPr>
            <a:picLocks noChangeAspect="1"/>
          </p:cNvPicPr>
          <p:nvPr/>
        </p:nvPicPr>
        <p:blipFill>
          <a:blip r:embed="rId6"/>
          <a:stretch>
            <a:fillRect/>
          </a:stretch>
        </p:blipFill>
        <p:spPr>
          <a:xfrm>
            <a:off x="838199" y="4120567"/>
            <a:ext cx="3254041" cy="1957077"/>
          </a:xfrm>
          <a:prstGeom prst="rect">
            <a:avLst/>
          </a:prstGeom>
        </p:spPr>
      </p:pic>
      <p:pic>
        <p:nvPicPr>
          <p:cNvPr id="7" name="Picture 6">
            <a:extLst>
              <a:ext uri="{FF2B5EF4-FFF2-40B4-BE49-F238E27FC236}">
                <a16:creationId xmlns:a16="http://schemas.microsoft.com/office/drawing/2014/main" id="{3A257781-1C0F-41E5-B5D2-09A404D0E5EE}"/>
              </a:ext>
            </a:extLst>
          </p:cNvPr>
          <p:cNvPicPr>
            <a:picLocks noChangeAspect="1"/>
          </p:cNvPicPr>
          <p:nvPr/>
        </p:nvPicPr>
        <p:blipFill>
          <a:blip r:embed="rId7"/>
          <a:stretch>
            <a:fillRect/>
          </a:stretch>
        </p:blipFill>
        <p:spPr>
          <a:xfrm>
            <a:off x="4538101" y="1896150"/>
            <a:ext cx="3254043" cy="1975340"/>
          </a:xfrm>
          <a:prstGeom prst="rect">
            <a:avLst/>
          </a:prstGeom>
        </p:spPr>
      </p:pic>
      <p:pic>
        <p:nvPicPr>
          <p:cNvPr id="8" name="Picture 7">
            <a:extLst>
              <a:ext uri="{FF2B5EF4-FFF2-40B4-BE49-F238E27FC236}">
                <a16:creationId xmlns:a16="http://schemas.microsoft.com/office/drawing/2014/main" id="{0CECA0B8-8D24-4678-806B-F8CB68E396DA}"/>
              </a:ext>
            </a:extLst>
          </p:cNvPr>
          <p:cNvPicPr>
            <a:picLocks noChangeAspect="1"/>
          </p:cNvPicPr>
          <p:nvPr/>
        </p:nvPicPr>
        <p:blipFill>
          <a:blip r:embed="rId8"/>
          <a:stretch>
            <a:fillRect/>
          </a:stretch>
        </p:blipFill>
        <p:spPr>
          <a:xfrm>
            <a:off x="8238005" y="1890427"/>
            <a:ext cx="3156577" cy="1957077"/>
          </a:xfrm>
          <a:prstGeom prst="rect">
            <a:avLst/>
          </a:prstGeom>
        </p:spPr>
      </p:pic>
      <p:pic>
        <p:nvPicPr>
          <p:cNvPr id="9" name="Picture 8">
            <a:extLst>
              <a:ext uri="{FF2B5EF4-FFF2-40B4-BE49-F238E27FC236}">
                <a16:creationId xmlns:a16="http://schemas.microsoft.com/office/drawing/2014/main" id="{2EE86CA8-8724-4D04-AC5C-784FC8DC9C57}"/>
              </a:ext>
            </a:extLst>
          </p:cNvPr>
          <p:cNvPicPr>
            <a:picLocks noChangeAspect="1"/>
          </p:cNvPicPr>
          <p:nvPr/>
        </p:nvPicPr>
        <p:blipFill>
          <a:blip r:embed="rId9"/>
          <a:stretch>
            <a:fillRect/>
          </a:stretch>
        </p:blipFill>
        <p:spPr>
          <a:xfrm>
            <a:off x="4538100" y="4120567"/>
            <a:ext cx="3254043" cy="1975341"/>
          </a:xfrm>
          <a:prstGeom prst="rect">
            <a:avLst/>
          </a:prstGeom>
        </p:spPr>
      </p:pic>
      <p:pic>
        <p:nvPicPr>
          <p:cNvPr id="10" name="Picture 2" descr="Oxford Brookes University - Benificiaries - Around the CASPIAN">
            <a:extLst>
              <a:ext uri="{FF2B5EF4-FFF2-40B4-BE49-F238E27FC236}">
                <a16:creationId xmlns:a16="http://schemas.microsoft.com/office/drawing/2014/main" id="{596F5409-9789-4017-98B7-F6D5E61AE8F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17007" y="0"/>
            <a:ext cx="1774993" cy="1064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696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84FAE-5B26-47E7-8449-2CD025B1633F}"/>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References</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FC1297-2C29-4F71-8390-239B5881FE6E}"/>
              </a:ext>
            </a:extLst>
          </p:cNvPr>
          <p:cNvSpPr>
            <a:spLocks noGrp="1"/>
          </p:cNvSpPr>
          <p:nvPr>
            <p:ph idx="1"/>
          </p:nvPr>
        </p:nvSpPr>
        <p:spPr>
          <a:xfrm>
            <a:off x="838200" y="1570792"/>
            <a:ext cx="10515600" cy="4351338"/>
          </a:xfrm>
        </p:spPr>
        <p:txBody>
          <a:bodyPr>
            <a:normAutofit lnSpcReduction="10000"/>
          </a:bodyPr>
          <a:lstStyle/>
          <a:p>
            <a:pPr indent="0">
              <a:lnSpc>
                <a:spcPct val="100000"/>
              </a:lnSpc>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Carr, J. (2017)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Student transitions and liminal spaces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Education Blog LSE (online). Available at: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http://blogs.lse.ac.uk/education/2017/09/29/student-transitions-and-liminal-spaces/</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1.12.17)</a:t>
            </a:r>
          </a:p>
          <a:p>
            <a:pPr indent="0">
              <a:lnSpc>
                <a:spcPct val="1500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Didau (2016) ‘Learning is Liminal’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https://learningspy.co.uk</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3.12.17) </a:t>
            </a:r>
          </a:p>
          <a:p>
            <a:pPr indent="0">
              <a:lnSpc>
                <a:spcPct val="1000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Elliott, B. (2015)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Art as a neuronarrative of liminal experience</a:t>
            </a:r>
            <a:r>
              <a:rPr lang="en-GB" sz="1800" dirty="0">
                <a:effectLst/>
                <a:latin typeface="Calibri" panose="020F0502020204030204" pitchFamily="34" charset="0"/>
                <a:ea typeface="Calibri" panose="020F0502020204030204" pitchFamily="34" charset="0"/>
                <a:cs typeface="Times New Roman" panose="02020603050405020304" pitchFamily="18" charset="0"/>
              </a:rPr>
              <a:t> (online). Available at: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https://pqdtopen.proquest.com/doc/1765416092.html?FMT=ABS</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8.1.18)</a:t>
            </a:r>
          </a:p>
          <a:p>
            <a:pPr indent="0">
              <a:lnSpc>
                <a:spcPct val="100000"/>
              </a:lnSpc>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Flanagan, M. (2013)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Threshold Concepts: Liminality</a:t>
            </a:r>
            <a:r>
              <a:rPr lang="en-GB" sz="1800" dirty="0">
                <a:effectLst/>
                <a:latin typeface="Calibri" panose="020F0502020204030204" pitchFamily="34" charset="0"/>
                <a:ea typeface="Calibri" panose="020F0502020204030204" pitchFamily="34" charset="0"/>
                <a:cs typeface="Times New Roman" panose="02020603050405020304" pitchFamily="18" charset="0"/>
              </a:rPr>
              <a:t> (online). Available at: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a:rPr>
              <a:t>https://www.ee.ucl.ac.uk/~mflanaga/popupLiminality.html</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30.11.17)</a:t>
            </a:r>
          </a:p>
          <a:p>
            <a:pPr indent="0">
              <a:lnSpc>
                <a:spcPct val="100000"/>
              </a:lnSpc>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Land, R. (2012) ‘Threshold Concepts and Educational Development’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SCAP Conference</a:t>
            </a:r>
            <a:endParaRPr lang="en-GB" sz="1800" i="1"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Land, R., Rattray, J. and Vivian, P. (2014) ‘Learning in the liminal space: a semiotic approach to threshold concepts’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Higher Education</a:t>
            </a:r>
            <a:r>
              <a:rPr lang="en-GB" sz="1800" dirty="0">
                <a:effectLst/>
                <a:latin typeface="Calibri" panose="020F0502020204030204" pitchFamily="34" charset="0"/>
                <a:ea typeface="Calibri" panose="020F0502020204030204" pitchFamily="34" charset="0"/>
                <a:cs typeface="Times New Roman" panose="02020603050405020304" pitchFamily="18" charset="0"/>
              </a:rPr>
              <a:t>, 67 (2):199-217</a:t>
            </a:r>
          </a:p>
          <a:p>
            <a:pPr indent="0">
              <a:lnSpc>
                <a:spcPct val="100000"/>
              </a:lnSpc>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Rowley, C. (2018)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Ambiguity and the Liminal in Contemporary Art </a:t>
            </a:r>
            <a:r>
              <a:rPr lang="en-GB" sz="1800" dirty="0">
                <a:effectLst/>
                <a:latin typeface="Calibri" panose="020F0502020204030204" pitchFamily="34" charset="0"/>
                <a:ea typeface="Calibri" panose="020F0502020204030204" pitchFamily="34" charset="0"/>
                <a:cs typeface="Times New Roman" panose="02020603050405020304" pitchFamily="18" charset="0"/>
              </a:rPr>
              <a:t>(online). Available at: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6"/>
              </a:rPr>
              <a:t>http://www.academia.edu/8297187/Ambiguity_and_the_Liminal_in_Contemporary_Art-_Chelsea_Rowley</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1.2.18)</a:t>
            </a:r>
          </a:p>
          <a:p>
            <a:pPr indent="0">
              <a:lnSpc>
                <a:spcPct val="100000"/>
              </a:lnSpc>
              <a:spcAft>
                <a:spcPts val="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Aft>
                <a:spcPts val="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50000"/>
              </a:lnSpc>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50000"/>
              </a:lnSpc>
              <a:spcAft>
                <a:spcPts val="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2" descr="Oxford Brookes University - Benificiaries - Around the CASPIAN">
            <a:extLst>
              <a:ext uri="{FF2B5EF4-FFF2-40B4-BE49-F238E27FC236}">
                <a16:creationId xmlns:a16="http://schemas.microsoft.com/office/drawing/2014/main" id="{57B1CBAA-C131-4447-94FC-1EB82268A3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71879" y="0"/>
            <a:ext cx="1720121" cy="10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516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E1EA5-4257-4F2E-9482-E61812A6CBBD}"/>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References</a:t>
            </a:r>
            <a:endParaRPr lang="en-GB" sz="3200" dirty="0"/>
          </a:p>
        </p:txBody>
      </p:sp>
      <p:sp>
        <p:nvSpPr>
          <p:cNvPr id="3" name="Content Placeholder 2">
            <a:extLst>
              <a:ext uri="{FF2B5EF4-FFF2-40B4-BE49-F238E27FC236}">
                <a16:creationId xmlns:a16="http://schemas.microsoft.com/office/drawing/2014/main" id="{BC16F50F-BCBC-4BA0-A8F7-F64EF98B77FD}"/>
              </a:ext>
            </a:extLst>
          </p:cNvPr>
          <p:cNvSpPr>
            <a:spLocks noGrp="1"/>
          </p:cNvSpPr>
          <p:nvPr>
            <p:ph idx="1"/>
          </p:nvPr>
        </p:nvSpPr>
        <p:spPr>
          <a:xfrm>
            <a:off x="838200" y="1825625"/>
            <a:ext cx="10515600" cy="4667250"/>
          </a:xfrm>
        </p:spPr>
        <p:txBody>
          <a:bodyPr>
            <a:normAutofit/>
          </a:bodyPr>
          <a:lstStyle/>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Stewart, D. W., Shamdasani, P. N. and Rook, D. W. (2007)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Focus Group Theory and Practice</a:t>
            </a:r>
            <a:r>
              <a:rPr lang="en-GB" sz="1800" dirty="0">
                <a:effectLst/>
                <a:latin typeface="Calibri" panose="020F0502020204030204" pitchFamily="34" charset="0"/>
                <a:ea typeface="Calibri" panose="020F0502020204030204" pitchFamily="34" charset="0"/>
                <a:cs typeface="Times New Roman" panose="02020603050405020304" pitchFamily="18" charset="0"/>
              </a:rPr>
              <a:t>. London: Sage</a:t>
            </a: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Taboada, M. and Coombes, G. (2014) ‘Liminal Moments: Designing, Thinking and Learning’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Design and Technology Education: An International Journal </a:t>
            </a:r>
            <a:r>
              <a:rPr lang="en-GB" sz="1800" dirty="0">
                <a:effectLst/>
                <a:latin typeface="Calibri" panose="020F0502020204030204" pitchFamily="34" charset="0"/>
                <a:ea typeface="Calibri" panose="020F0502020204030204" pitchFamily="34" charset="0"/>
                <a:cs typeface="Times New Roman" panose="02020603050405020304" pitchFamily="18" charset="0"/>
              </a:rPr>
              <a:t>19 (1):30-39</a:t>
            </a: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Thomas, P. Y., (2010)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Towards developing a web-based blended learning environment at the University of Botswana, University of South Africa, Pretoria </a:t>
            </a:r>
            <a:r>
              <a:rPr lang="en-GB" sz="1800" dirty="0">
                <a:effectLst/>
                <a:latin typeface="Calibri" panose="020F0502020204030204" pitchFamily="34" charset="0"/>
                <a:ea typeface="Calibri" panose="020F0502020204030204" pitchFamily="34" charset="0"/>
                <a:cs typeface="Times New Roman" panose="02020603050405020304" pitchFamily="18" charset="0"/>
              </a:rPr>
              <a:t>(online). Available at: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http://uir.unisa.ac.za/handle/10500/4245</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5.6.18)</a:t>
            </a: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Thomassen, B. (2014)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Liminality and the Modern: Living Through the In-Between</a:t>
            </a:r>
            <a:r>
              <a:rPr lang="en-GB" sz="1800" dirty="0">
                <a:effectLst/>
                <a:latin typeface="Calibri" panose="020F0502020204030204" pitchFamily="34" charset="0"/>
                <a:ea typeface="Calibri" panose="020F0502020204030204" pitchFamily="34" charset="0"/>
                <a:cs typeface="Times New Roman" panose="02020603050405020304" pitchFamily="18" charset="0"/>
              </a:rPr>
              <a:t>. London: Routledge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Tucker, V.M. (2016) ‘Curriculum on the Edge: Designing for Liminality in Learning’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Sixth Biennial International Threshold Concepts Conference</a:t>
            </a: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Turner, V. (1967)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The Forest of Symbols: Aspects of Ndembu Ritual</a:t>
            </a:r>
            <a:r>
              <a:rPr lang="en-GB" sz="1800" dirty="0">
                <a:effectLst/>
                <a:latin typeface="Calibri" panose="020F0502020204030204" pitchFamily="34" charset="0"/>
                <a:ea typeface="Calibri" panose="020F0502020204030204" pitchFamily="34" charset="0"/>
                <a:cs typeface="Times New Roman" panose="02020603050405020304" pitchFamily="18" charset="0"/>
              </a:rPr>
              <a:t>. Ithaca: Cornell University Press </a:t>
            </a: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Turner, V. (1974)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Liminal to Liminoid, in Play, Flow, and Ritual: An Essay in Comparative Symbology </a:t>
            </a:r>
            <a:r>
              <a:rPr lang="en-GB" sz="1800" dirty="0">
                <a:effectLst/>
                <a:latin typeface="Calibri" panose="020F0502020204030204" pitchFamily="34" charset="0"/>
                <a:ea typeface="Calibri" panose="020F0502020204030204" pitchFamily="34" charset="0"/>
                <a:cs typeface="Times New Roman" panose="02020603050405020304" pitchFamily="18" charset="0"/>
              </a:rPr>
              <a:t>Rice Scholarship Home – Rice University (online). Available at: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https://scholarship.rice.edu/bitstream/handle/1911/63159/article_RIP603_part4.pdf</a:t>
            </a:r>
            <a:r>
              <a:rPr lang="en-GB" sz="1800" dirty="0">
                <a:effectLst/>
                <a:latin typeface="Calibri" panose="020F0502020204030204" pitchFamily="34" charset="0"/>
                <a:ea typeface="Calibri" panose="020F0502020204030204" pitchFamily="34" charset="0"/>
                <a:cs typeface="Times New Roman" panose="02020603050405020304" pitchFamily="18" charset="0"/>
              </a:rPr>
              <a:t> (accessed on 10.11.17)</a:t>
            </a: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pic>
        <p:nvPicPr>
          <p:cNvPr id="5" name="Picture 2" descr="Oxford Brookes University - Benificiaries - Around the CASPIAN">
            <a:extLst>
              <a:ext uri="{FF2B5EF4-FFF2-40B4-BE49-F238E27FC236}">
                <a16:creationId xmlns:a16="http://schemas.microsoft.com/office/drawing/2014/main" id="{F8956D52-A64B-4F76-8B21-3861277E8F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7006" y="1"/>
            <a:ext cx="1774993" cy="1064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416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1975</Words>
  <Application>Microsoft Office PowerPoint</Application>
  <PresentationFormat>Widescreen</PresentationFormat>
  <Paragraphs>115</Paragraphs>
  <Slides>15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Can an Arts-Based Liminal Learning Experience Change Learning Cognition?</vt:lpstr>
      <vt:lpstr>Introduction</vt:lpstr>
      <vt:lpstr>Project Aims/Objectives</vt:lpstr>
      <vt:lpstr>Rationale</vt:lpstr>
      <vt:lpstr>Definition of Liminality</vt:lpstr>
      <vt:lpstr>Definition of Liminal Learning Experience and Threshold Concepts</vt:lpstr>
      <vt:lpstr>Justification for an LLE</vt:lpstr>
      <vt:lpstr>Methodology</vt:lpstr>
      <vt:lpstr>Methods</vt:lpstr>
      <vt:lpstr>Findings</vt:lpstr>
      <vt:lpstr>Findings</vt:lpstr>
      <vt:lpstr>Conclusions</vt:lpstr>
      <vt:lpstr>LLE Virtual Exhibition September 2018 https://echoesintime.wordpress.com www.instagram.com/liminalstates </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Copping</dc:creator>
  <cp:lastModifiedBy>Catherine Ross</cp:lastModifiedBy>
  <cp:revision>39</cp:revision>
  <dcterms:created xsi:type="dcterms:W3CDTF">2021-06-28T18:28:31Z</dcterms:created>
  <dcterms:modified xsi:type="dcterms:W3CDTF">2021-07-06T20:45:37Z</dcterms:modified>
</cp:coreProperties>
</file>