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3B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52" d="100"/>
          <a:sy n="52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C568A-38A3-46F6-B83B-8487D2B87B25}" type="datetimeFigureOut">
              <a:rPr lang="en-GB" smtClean="0"/>
              <a:t>06/07/2021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07F01-AC64-4C32-B5A7-46D83EDC6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04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1F7C-6443-4946-934C-0D9382EF5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5B6D2-0BCF-4D39-A05A-955A2CEC6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8BAF3-50BB-4C5A-ACC0-A2DCB132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A9721-6763-4B3F-8A97-CD9C45730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68D3-29F5-4A95-9C69-629E0B8F9AA9}" type="datetimeFigureOut">
              <a:rPr lang="en-GB" smtClean="0"/>
              <a:t>06/07/2021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6687F-6CBC-4154-B269-FF948EC41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4C79F-2120-4D14-942A-E4ABA876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CBC30-CBC5-4ECB-8ECD-9CECD8215F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17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5158FC-BC30-B046-9857-C410DAAE7F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C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FED82E-8E1A-5944-9EC3-78F28CFF3B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r="4896" b="7400"/>
          <a:stretch/>
        </p:blipFill>
        <p:spPr>
          <a:xfrm>
            <a:off x="322313" y="296863"/>
            <a:ext cx="11869687" cy="6561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8821F6-98C1-C641-94A0-01A80190E8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38179" y="6067668"/>
            <a:ext cx="2031508" cy="493469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41A45D-718D-B74B-993D-B4C4014275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2925" y="2781301"/>
            <a:ext cx="6696075" cy="1984618"/>
          </a:xfrm>
          <a:prstGeom prst="rect">
            <a:avLst/>
          </a:prstGeom>
        </p:spPr>
        <p:txBody>
          <a:bodyPr wrap="square" lIns="0" tIns="0" rIns="0" bIns="0"/>
          <a:lstStyle>
            <a:lvl1pPr marL="11113" indent="-11113" algn="l">
              <a:buNone/>
              <a:tabLst/>
              <a:defRPr sz="6600" b="1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buNone/>
              <a:defRPr sz="6600">
                <a:latin typeface="Kessel 105" panose="020B0803030600020004" pitchFamily="34" charset="77"/>
              </a:defRPr>
            </a:lvl2pPr>
            <a:lvl3pPr>
              <a:buNone/>
              <a:defRPr sz="6600">
                <a:latin typeface="Kessel 105" panose="020B0803030600020004" pitchFamily="34" charset="77"/>
              </a:defRPr>
            </a:lvl3pPr>
            <a:lvl4pPr>
              <a:buNone/>
              <a:defRPr sz="6600">
                <a:latin typeface="Kessel 105" panose="020B0803030600020004" pitchFamily="34" charset="77"/>
              </a:defRPr>
            </a:lvl4pPr>
            <a:lvl5pPr>
              <a:buNone/>
              <a:defRPr sz="6600">
                <a:latin typeface="Kessel 105" panose="020B0803030600020004" pitchFamily="34" charset="77"/>
              </a:defRPr>
            </a:lvl5pPr>
          </a:lstStyle>
          <a:p>
            <a:pPr lvl="0"/>
            <a:r>
              <a:rPr lang="en-US"/>
              <a:t>Presentation title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3B59E17-5C75-2A4C-ADF4-EE941A8DA5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2488" y="4765918"/>
            <a:ext cx="6696075" cy="1301750"/>
          </a:xfrm>
          <a:prstGeom prst="rect">
            <a:avLst/>
          </a:prstGeom>
        </p:spPr>
        <p:txBody>
          <a:bodyPr lIns="0" tIns="0" rIns="0" bIns="0"/>
          <a:lstStyle>
            <a:lvl1pPr marL="11113" indent="0">
              <a:buNone/>
              <a:tabLst/>
              <a:defRPr b="0" i="0">
                <a:solidFill>
                  <a:schemeClr val="bg1"/>
                </a:solidFill>
                <a:latin typeface="Montserrat Medium" pitchFamily="2" charset="77"/>
              </a:defRPr>
            </a:lvl1pPr>
            <a:lvl2pPr marL="11113" indent="0">
              <a:buNone/>
              <a:tabLst/>
              <a:defRPr>
                <a:solidFill>
                  <a:schemeClr val="bg1"/>
                </a:solidFill>
                <a:latin typeface="Kessel 105" panose="020B0803030600020004" pitchFamily="34" charset="77"/>
              </a:defRPr>
            </a:lvl2pPr>
            <a:lvl3pPr marL="11113" indent="0">
              <a:buNone/>
              <a:tabLst/>
              <a:defRPr>
                <a:solidFill>
                  <a:schemeClr val="bg1"/>
                </a:solidFill>
                <a:latin typeface="Kessel 105" panose="020B0803030600020004" pitchFamily="34" charset="77"/>
              </a:defRPr>
            </a:lvl3pPr>
            <a:lvl4pPr marL="11113" indent="0">
              <a:buNone/>
              <a:tabLst/>
              <a:defRPr>
                <a:solidFill>
                  <a:schemeClr val="bg1"/>
                </a:solidFill>
                <a:latin typeface="Kessel 105" panose="020B0803030600020004" pitchFamily="34" charset="77"/>
              </a:defRPr>
            </a:lvl4pPr>
            <a:lvl5pPr marL="11113" indent="0">
              <a:buNone/>
              <a:tabLst/>
              <a:defRPr>
                <a:solidFill>
                  <a:schemeClr val="bg1"/>
                </a:solidFill>
                <a:latin typeface="Kessel 105" panose="020B0803030600020004" pitchFamily="34" charset="77"/>
              </a:defRPr>
            </a:lvl5pPr>
          </a:lstStyle>
          <a:p>
            <a:pPr lvl="0"/>
            <a:r>
              <a:rPr lang="en-US"/>
              <a:t>Subtitle date</a:t>
            </a:r>
          </a:p>
        </p:txBody>
      </p:sp>
    </p:spTree>
    <p:extLst>
      <p:ext uri="{BB962C8B-B14F-4D97-AF65-F5344CB8AC3E}">
        <p14:creationId xmlns:p14="http://schemas.microsoft.com/office/powerpoint/2010/main" val="197490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52">
          <p15:clr>
            <a:srgbClr val="FBAE40"/>
          </p15:clr>
        </p15:guide>
        <p15:guide id="2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BC0F1C-2B1A-4CF2-A9DC-E775E8E37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AD2BB-0016-4A80-905D-015AD8F25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C2BFC-616F-4D74-8991-3F63F98A5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968D3-29F5-4A95-9C69-629E0B8F9AA9}" type="datetimeFigureOut">
              <a:rPr lang="en-GB" smtClean="0"/>
              <a:t>06/07/2021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E88DE-5DE5-412D-BB55-183B069A2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ED85-C6B1-424D-AE49-56FA21E0E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CBC30-CBC5-4ECB-8ECD-9CECD8215F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76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08AE57-42D1-6A46-A4A6-1EBE1D06F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296" y="3161312"/>
            <a:ext cx="10714235" cy="1470065"/>
          </a:xfrm>
        </p:spPr>
        <p:txBody>
          <a:bodyPr>
            <a:normAutofit fontScale="70000" lnSpcReduction="20000"/>
          </a:bodyPr>
          <a:lstStyle/>
          <a:p>
            <a:r>
              <a:rPr lang="en-GB" b="0" dirty="0"/>
              <a:t>Faculty Learning Communities: Threshold Concepts on holding it together</a:t>
            </a:r>
          </a:p>
          <a:p>
            <a:r>
              <a:rPr lang="en-US" sz="4000" b="0" dirty="0"/>
              <a:t>Anne Tierney, a.Tierney@hw.ac.uk</a:t>
            </a:r>
            <a:endParaRPr 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3625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99"/>
    </mc:Choice>
    <mc:Fallback xmlns="">
      <p:transition spd="slow" advTm="1259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322" y="548464"/>
            <a:ext cx="3807187" cy="2228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Outline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636556-4D28-4280-9496-299801EA54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1" r="-1" b="-1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4324" y="2251881"/>
            <a:ext cx="5071280" cy="42035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Background</a:t>
            </a:r>
          </a:p>
          <a:p>
            <a:pPr lvl="1"/>
            <a:r>
              <a:rPr lang="en-US" sz="2000" dirty="0"/>
              <a:t>Faculty Learning Communities</a:t>
            </a:r>
          </a:p>
          <a:p>
            <a:pPr lvl="1"/>
            <a:r>
              <a:rPr lang="en-US" sz="2000" dirty="0"/>
              <a:t>Threshold Concepts</a:t>
            </a:r>
          </a:p>
          <a:p>
            <a:r>
              <a:rPr lang="en-US" sz="2400" dirty="0"/>
              <a:t>My context</a:t>
            </a:r>
          </a:p>
          <a:p>
            <a:pPr lvl="1"/>
            <a:r>
              <a:rPr lang="en-US" sz="2000" dirty="0"/>
              <a:t>New staff</a:t>
            </a:r>
          </a:p>
          <a:p>
            <a:pPr lvl="1"/>
            <a:r>
              <a:rPr lang="en-US" sz="2000" dirty="0"/>
              <a:t>Experienced staff</a:t>
            </a:r>
          </a:p>
          <a:p>
            <a:r>
              <a:rPr lang="en-US" sz="2400" dirty="0"/>
              <a:t>Comparisons</a:t>
            </a:r>
          </a:p>
          <a:p>
            <a:pPr lvl="1"/>
            <a:r>
              <a:rPr lang="en-US" sz="2000" dirty="0"/>
              <a:t>Threshold Concepts</a:t>
            </a:r>
          </a:p>
          <a:p>
            <a:pPr lvl="1"/>
            <a:r>
              <a:rPr lang="en-US" sz="2000" dirty="0"/>
              <a:t>Participants</a:t>
            </a:r>
          </a:p>
          <a:p>
            <a:pPr lvl="1"/>
            <a:r>
              <a:rPr lang="en-US" sz="2000" dirty="0"/>
              <a:t>Facilitator</a:t>
            </a:r>
          </a:p>
          <a:p>
            <a:r>
              <a:rPr lang="en-US" sz="2400" dirty="0"/>
              <a:t>Recommendations</a:t>
            </a:r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5038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41FB70-901F-4784-B5FA-3A32CE321F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Faculty Learning 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/>
              <a:t>Miami model of FLCs (Cox, 2004)</a:t>
            </a:r>
          </a:p>
          <a:p>
            <a:endParaRPr lang="en-US" sz="1600"/>
          </a:p>
          <a:p>
            <a:r>
              <a:rPr lang="en-US" sz="1600"/>
              <a:t>6-15 faculty/staff/students</a:t>
            </a:r>
          </a:p>
          <a:p>
            <a:r>
              <a:rPr lang="en-US" sz="1600"/>
              <a:t>12 months duration</a:t>
            </a:r>
          </a:p>
          <a:p>
            <a:pPr lvl="1"/>
            <a:r>
              <a:rPr lang="en-US" sz="1600"/>
              <a:t>Monthly meetings</a:t>
            </a:r>
          </a:p>
          <a:p>
            <a:r>
              <a:rPr lang="en-US" sz="1600"/>
              <a:t>Work on one area</a:t>
            </a:r>
          </a:p>
          <a:p>
            <a:pPr lvl="1"/>
            <a:r>
              <a:rPr lang="en-US" sz="1600"/>
              <a:t>Topic or cohort</a:t>
            </a:r>
          </a:p>
          <a:p>
            <a:r>
              <a:rPr lang="en-US" sz="1600"/>
              <a:t>Residential</a:t>
            </a:r>
          </a:p>
          <a:p>
            <a:r>
              <a:rPr lang="en-US" sz="1600"/>
              <a:t>Peer support</a:t>
            </a:r>
          </a:p>
          <a:p>
            <a:r>
              <a:rPr lang="en-US" sz="1600"/>
              <a:t>Facilitator</a:t>
            </a:r>
          </a:p>
          <a:p>
            <a:r>
              <a:rPr lang="en-US" sz="1600"/>
              <a:t>Outcomes/Outputs</a:t>
            </a:r>
          </a:p>
          <a:p>
            <a:endParaRPr lang="en-US" sz="1600"/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99735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ree, plant, outdoor, forest&#10;&#10;Description automatically generated">
            <a:extLst>
              <a:ext uri="{FF2B5EF4-FFF2-40B4-BE49-F238E27FC236}">
                <a16:creationId xmlns:a16="http://schemas.microsoft.com/office/drawing/2014/main" id="{505D83C8-617D-430A-ADFB-BB497B1A9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9" b="2754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Threshold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Transformational</a:t>
            </a:r>
          </a:p>
          <a:p>
            <a:r>
              <a:rPr lang="en-US" sz="2000"/>
              <a:t>Irreversible</a:t>
            </a:r>
          </a:p>
          <a:p>
            <a:r>
              <a:rPr lang="en-US" sz="2000"/>
              <a:t>Discursive</a:t>
            </a:r>
          </a:p>
          <a:p>
            <a:r>
              <a:rPr lang="en-US" sz="2000"/>
              <a:t>Integrative</a:t>
            </a:r>
          </a:p>
          <a:p>
            <a:r>
              <a:rPr lang="en-US" sz="2000"/>
              <a:t>Bounded</a:t>
            </a:r>
          </a:p>
          <a:p>
            <a:r>
              <a:rPr lang="en-US" sz="2000"/>
              <a:t>Troublesome</a:t>
            </a:r>
          </a:p>
          <a:p>
            <a:r>
              <a:rPr lang="en-US" sz="2000"/>
              <a:t>Reconstitutive</a:t>
            </a:r>
          </a:p>
          <a:p>
            <a:r>
              <a:rPr lang="en-US" sz="2000"/>
              <a:t>Liminality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864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person, indoor, computer&#10;&#10;Description automatically generated">
            <a:extLst>
              <a:ext uri="{FF2B5EF4-FFF2-40B4-BE49-F238E27FC236}">
                <a16:creationId xmlns:a16="http://schemas.microsoft.com/office/drawing/2014/main" id="{8C33F889-E574-4964-AB06-B6BFF7769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49584"/>
            <a:ext cx="4459009" cy="1207045"/>
          </a:xfr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51881"/>
            <a:ext cx="5723104" cy="3556535"/>
          </a:xfr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New staff</a:t>
            </a:r>
          </a:p>
          <a:p>
            <a:pPr lvl="1"/>
            <a:r>
              <a:rPr lang="en-US" sz="2000" dirty="0"/>
              <a:t>Academic and Professional Services</a:t>
            </a:r>
          </a:p>
          <a:p>
            <a:r>
              <a:rPr lang="en-US" sz="2400" dirty="0"/>
              <a:t>Funded </a:t>
            </a:r>
          </a:p>
          <a:p>
            <a:pPr lvl="1"/>
            <a:r>
              <a:rPr lang="en-US" sz="2000" dirty="0"/>
              <a:t>Teaching Fellows’ Fund</a:t>
            </a:r>
          </a:p>
          <a:p>
            <a:pPr lvl="1"/>
            <a:r>
              <a:rPr lang="en-US" sz="2000" dirty="0"/>
              <a:t>Research Office Funding</a:t>
            </a:r>
          </a:p>
          <a:p>
            <a:r>
              <a:rPr lang="en-US" sz="2400" dirty="0"/>
              <a:t>Two facilitators</a:t>
            </a:r>
          </a:p>
          <a:p>
            <a:r>
              <a:rPr lang="en-US" sz="2400" dirty="0"/>
              <a:t>Theme(s)</a:t>
            </a:r>
            <a:endParaRPr lang="en-US" sz="2000" dirty="0"/>
          </a:p>
          <a:p>
            <a:endParaRPr lang="en-US" sz="2400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68F2B6F-2122-492D-B504-779D7C8397DD}"/>
              </a:ext>
            </a:extLst>
          </p:cNvPr>
          <p:cNvSpPr txBox="1">
            <a:spLocks/>
          </p:cNvSpPr>
          <p:nvPr/>
        </p:nvSpPr>
        <p:spPr>
          <a:xfrm>
            <a:off x="6667352" y="2255997"/>
            <a:ext cx="5071280" cy="355241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r>
              <a:rPr lang="en-US" sz="2400" dirty="0"/>
              <a:t>Mid-career staff</a:t>
            </a:r>
          </a:p>
          <a:p>
            <a:r>
              <a:rPr lang="en-US" sz="2400" dirty="0"/>
              <a:t>Teaching and Scholarship Pathway</a:t>
            </a:r>
          </a:p>
          <a:p>
            <a:r>
              <a:rPr lang="en-US" sz="2400" dirty="0"/>
              <a:t>Non-funded</a:t>
            </a:r>
          </a:p>
          <a:p>
            <a:r>
              <a:rPr lang="en-US" sz="2400" dirty="0"/>
              <a:t>One facilitator</a:t>
            </a:r>
          </a:p>
          <a:p>
            <a:r>
              <a:rPr lang="en-US" sz="2400" dirty="0"/>
              <a:t>Theme</a:t>
            </a:r>
          </a:p>
          <a:p>
            <a:pPr lvl="1"/>
            <a:r>
              <a:rPr lang="en-US" sz="2000" dirty="0"/>
              <a:t>Pedagogic research</a:t>
            </a:r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6027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F732BE2-0FFB-4D34-BCDA-23DE53A41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3413"/>
            <a:ext cx="12188951" cy="812279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4324" y="0"/>
            <a:ext cx="3845006" cy="6840879"/>
          </a:xfr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New staff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Troublesome</a:t>
            </a:r>
            <a:endParaRPr lang="en-US" sz="1400" dirty="0"/>
          </a:p>
          <a:p>
            <a:r>
              <a:rPr lang="en-US" sz="1800" dirty="0"/>
              <a:t>Purpose of the FLC</a:t>
            </a:r>
          </a:p>
          <a:p>
            <a:r>
              <a:rPr lang="en-US" sz="1800" dirty="0"/>
              <a:t>Too many ideas</a:t>
            </a:r>
          </a:p>
          <a:p>
            <a:r>
              <a:rPr lang="en-US" sz="2400" dirty="0"/>
              <a:t>Liminal</a:t>
            </a:r>
          </a:p>
          <a:p>
            <a:r>
              <a:rPr lang="en-US" sz="1800" dirty="0"/>
              <a:t>Isolation</a:t>
            </a:r>
          </a:p>
          <a:p>
            <a:r>
              <a:rPr lang="en-US" sz="2400" dirty="0"/>
              <a:t>Transformative/Irreversible</a:t>
            </a:r>
          </a:p>
          <a:p>
            <a:r>
              <a:rPr lang="en-US" sz="1800" dirty="0"/>
              <a:t>Getting to know one another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B7ABF6F-93D7-4E83-8AAE-0E0A4FB75EDE}"/>
              </a:ext>
            </a:extLst>
          </p:cNvPr>
          <p:cNvSpPr txBox="1">
            <a:spLocks/>
          </p:cNvSpPr>
          <p:nvPr/>
        </p:nvSpPr>
        <p:spPr>
          <a:xfrm>
            <a:off x="6897150" y="0"/>
            <a:ext cx="3690526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Mid-career staff</a:t>
            </a:r>
          </a:p>
          <a:p>
            <a:r>
              <a:rPr lang="en-US" sz="2400" dirty="0"/>
              <a:t>Troublesome</a:t>
            </a:r>
          </a:p>
          <a:p>
            <a:r>
              <a:rPr lang="en-US" sz="1800" dirty="0"/>
              <a:t>Teaching &amp; Scholarship career track</a:t>
            </a:r>
          </a:p>
          <a:p>
            <a:r>
              <a:rPr lang="en-US" sz="2400" dirty="0"/>
              <a:t>Liminal</a:t>
            </a:r>
          </a:p>
          <a:p>
            <a:r>
              <a:rPr lang="en-US" sz="1800" dirty="0"/>
              <a:t>Isolation/lack of support</a:t>
            </a:r>
          </a:p>
          <a:p>
            <a:r>
              <a:rPr lang="en-US" sz="2400" dirty="0"/>
              <a:t>Transformative</a:t>
            </a:r>
          </a:p>
          <a:p>
            <a:r>
              <a:rPr lang="en-US" sz="1800" dirty="0"/>
              <a:t>Introduction to the literature of </a:t>
            </a:r>
            <a:r>
              <a:rPr lang="en-US" sz="1800" dirty="0" err="1"/>
              <a:t>SoTL</a:t>
            </a:r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400" dirty="0"/>
              <a:t>(Tierney et al, 2020)</a:t>
            </a:r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322" y="17121"/>
            <a:ext cx="8676500" cy="2228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Threshold Concepts - Participants</a:t>
            </a:r>
          </a:p>
        </p:txBody>
      </p:sp>
    </p:spTree>
    <p:extLst>
      <p:ext uri="{BB962C8B-B14F-4D97-AF65-F5344CB8AC3E}">
        <p14:creationId xmlns:p14="http://schemas.microsoft.com/office/powerpoint/2010/main" val="257331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id="{A86D2E45-1357-4D10-9F3A-C95552D613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Threshold Concepts - Facilitator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1069" y="2265037"/>
            <a:ext cx="5049671" cy="4436014"/>
          </a:xfrm>
        </p:spPr>
        <p:txBody>
          <a:bodyPr vert="horz" lIns="91440" tIns="45720" rIns="91440" bIns="45720" rtlCol="0">
            <a:noAutofit/>
          </a:bodyPr>
          <a:lstStyle/>
          <a:p>
            <a:pPr marL="0"/>
            <a:endParaRPr lang="en-US" sz="2400" dirty="0"/>
          </a:p>
          <a:p>
            <a:r>
              <a:rPr lang="en-US" sz="2400" dirty="0"/>
              <a:t>Troublesome</a:t>
            </a:r>
          </a:p>
          <a:p>
            <a:pPr lvl="1"/>
            <a:r>
              <a:rPr lang="en-US" sz="2000" dirty="0"/>
              <a:t>Remembering what it’s like not to know (new staff)</a:t>
            </a:r>
          </a:p>
          <a:p>
            <a:r>
              <a:rPr lang="en-US" sz="2400" dirty="0"/>
              <a:t>Liminal</a:t>
            </a:r>
          </a:p>
          <a:p>
            <a:pPr lvl="1"/>
            <a:r>
              <a:rPr lang="en-US" sz="2000" dirty="0"/>
              <a:t>Identity as a facilitator</a:t>
            </a:r>
          </a:p>
          <a:p>
            <a:r>
              <a:rPr lang="en-US" sz="2400" dirty="0"/>
              <a:t>Transformative/Irreversible</a:t>
            </a:r>
          </a:p>
          <a:p>
            <a:pPr lvl="1"/>
            <a:r>
              <a:rPr lang="en-US" sz="2000" dirty="0" err="1"/>
              <a:t>Realisation</a:t>
            </a:r>
            <a:r>
              <a:rPr lang="en-US" sz="2000" dirty="0"/>
              <a:t> of role (new staff)</a:t>
            </a:r>
          </a:p>
          <a:p>
            <a:pPr lvl="1"/>
            <a:r>
              <a:rPr lang="en-US" sz="2000" dirty="0"/>
              <a:t>New community-building (Wenger, 1998)</a:t>
            </a:r>
          </a:p>
        </p:txBody>
      </p:sp>
    </p:spTree>
    <p:extLst>
      <p:ext uri="{BB962C8B-B14F-4D97-AF65-F5344CB8AC3E}">
        <p14:creationId xmlns:p14="http://schemas.microsoft.com/office/powerpoint/2010/main" val="1385682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uilding, court, stone, arch&#10;&#10;Description automatically generated">
            <a:extLst>
              <a:ext uri="{FF2B5EF4-FFF2-40B4-BE49-F238E27FC236}">
                <a16:creationId xmlns:a16="http://schemas.microsoft.com/office/drawing/2014/main" id="{9CE38EBB-277D-4A82-9F92-9ABECBC0F7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4" r="1" b="3050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Positive experience for the two groups, especially the new staff</a:t>
            </a:r>
          </a:p>
          <a:p>
            <a:pPr lvl="1"/>
            <a:r>
              <a:rPr lang="en-US" sz="2000" dirty="0"/>
              <a:t>Sense of community (Wenger, 1998)</a:t>
            </a:r>
          </a:p>
          <a:p>
            <a:endParaRPr lang="en-US" sz="2000"/>
          </a:p>
          <a:p>
            <a:r>
              <a:rPr lang="en-US" sz="2000"/>
              <a:t>The outcomes were not what I originally expected</a:t>
            </a:r>
          </a:p>
          <a:p>
            <a:endParaRPr lang="en-US" sz="2000"/>
          </a:p>
          <a:p>
            <a:r>
              <a:rPr lang="en-US" sz="2000"/>
              <a:t>I was not prepared for the complexity of the facilitator role (Cox, 2004)</a:t>
            </a:r>
          </a:p>
          <a:p>
            <a:pPr marL="0"/>
            <a:endParaRPr lang="en-US" sz="2000"/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71854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636556-4D28-4280-9496-299801EA54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1" r="-1" b="-1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64FA4F-6F9A-4217-A9B9-0ADE177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322" y="548464"/>
            <a:ext cx="4858262" cy="2228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D002-CC84-4A33-92DA-7DCC1F39B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422" y="2251881"/>
            <a:ext cx="8007178" cy="405765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sz="2000" dirty="0"/>
              <a:t>Cox, M. D. (2004). Introduction to Faculty Learning Communities. </a:t>
            </a:r>
            <a:r>
              <a:rPr lang="en-GB" sz="2000" i="1" dirty="0"/>
              <a:t>New Directions for Teaching &amp; Learning</a:t>
            </a:r>
            <a:r>
              <a:rPr lang="en-GB" sz="2000" dirty="0"/>
              <a:t>, </a:t>
            </a:r>
            <a:r>
              <a:rPr lang="en-GB" sz="2000" i="1" dirty="0"/>
              <a:t>97</a:t>
            </a:r>
            <a:r>
              <a:rPr lang="en-GB" sz="2000" dirty="0"/>
              <a:t>(Spring), 5–23.</a:t>
            </a:r>
          </a:p>
          <a:p>
            <a:pPr marL="0" indent="0">
              <a:buNone/>
            </a:pPr>
            <a:r>
              <a:rPr lang="en-GB" sz="2000" dirty="0"/>
              <a:t>Meyer, J. H. F., &amp; Land, R. (2003). Threshold concepts and troublesome knowledge: Linkages to ways of thinking and practising within the disciplines. In </a:t>
            </a:r>
            <a:r>
              <a:rPr lang="en-GB" sz="2000" i="1" dirty="0"/>
              <a:t>Improving student learning: Improving student learning theory and practice—Ten Years On.</a:t>
            </a:r>
            <a:r>
              <a:rPr lang="en-GB" sz="2000" dirty="0"/>
              <a:t> (Rust, C. (Ed)). Oxford Centre for Staff and Learning Development.</a:t>
            </a:r>
          </a:p>
          <a:p>
            <a:pPr marL="0" indent="0">
              <a:buNone/>
            </a:pPr>
            <a:r>
              <a:rPr lang="en-GB" sz="2000" dirty="0"/>
              <a:t>Tierney, A. M., Aidulis, D., Park, J., &amp; Clark, K. (2020). Supporting </a:t>
            </a:r>
            <a:r>
              <a:rPr lang="en-GB" sz="2000" dirty="0" err="1"/>
              <a:t>SoTL</a:t>
            </a:r>
            <a:r>
              <a:rPr lang="en-GB" sz="2000" dirty="0"/>
              <a:t> Development through Communities of Practice. </a:t>
            </a:r>
            <a:r>
              <a:rPr lang="en-GB" sz="2000" i="1" dirty="0"/>
              <a:t>Teaching &amp; Learning Inquiry</a:t>
            </a:r>
            <a:r>
              <a:rPr lang="en-GB" sz="2000" dirty="0"/>
              <a:t>, </a:t>
            </a:r>
            <a:r>
              <a:rPr lang="en-GB" sz="2000" i="1" dirty="0"/>
              <a:t>8</a:t>
            </a:r>
            <a:r>
              <a:rPr lang="en-GB" sz="2000" dirty="0"/>
              <a:t>(2), 32–52. https://doi.org/10.20343/teachlearninqu.8.2.4</a:t>
            </a:r>
          </a:p>
          <a:p>
            <a:pPr marL="0" indent="0">
              <a:buNone/>
            </a:pPr>
            <a:r>
              <a:rPr lang="en-GB" sz="2000" dirty="0"/>
              <a:t>Wenger, E. (1998). </a:t>
            </a:r>
            <a:r>
              <a:rPr lang="en-GB" sz="2000" i="1" dirty="0"/>
              <a:t>Communities of Practice: Learning, Meaning and Identity</a:t>
            </a:r>
            <a:r>
              <a:rPr lang="en-GB" sz="2000" dirty="0"/>
              <a:t>. Cambridge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47522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420</Words>
  <Application>Microsoft Office PowerPoint</Application>
  <PresentationFormat>Widescreen</PresentationFormat>
  <Paragraphs>101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Kessel 105</vt:lpstr>
      <vt:lpstr>Montserrat</vt:lpstr>
      <vt:lpstr>Montserrat Medium</vt:lpstr>
      <vt:lpstr>Office Theme</vt:lpstr>
      <vt:lpstr>PowerPoint Presentation</vt:lpstr>
      <vt:lpstr>Outline</vt:lpstr>
      <vt:lpstr>Faculty Learning Communities</vt:lpstr>
      <vt:lpstr>Threshold Concepts</vt:lpstr>
      <vt:lpstr>Context</vt:lpstr>
      <vt:lpstr>Threshold Concepts - Participants</vt:lpstr>
      <vt:lpstr>Threshold Concepts - Facilitator</vt:lpstr>
      <vt:lpstr>Conclusions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Tierney, Anne Margaret</dc:creator>
  <cp:lastModifiedBy>Tierney, Anne Margaret</cp:lastModifiedBy>
  <cp:revision>1</cp:revision>
  <dcterms:created xsi:type="dcterms:W3CDTF">2021-07-06T17:44:58Z</dcterms:created>
  <dcterms:modified xsi:type="dcterms:W3CDTF">2021-07-06T17:49:04Z</dcterms:modified>
</cp:coreProperties>
</file>