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326" r:id="rId2"/>
    <p:sldId id="773" r:id="rId3"/>
    <p:sldId id="775" r:id="rId4"/>
    <p:sldId id="777" r:id="rId5"/>
    <p:sldId id="776" r:id="rId6"/>
    <p:sldId id="774" r:id="rId7"/>
    <p:sldId id="742" r:id="rId8"/>
    <p:sldId id="744" r:id="rId9"/>
    <p:sldId id="745" r:id="rId10"/>
    <p:sldId id="749" r:id="rId11"/>
    <p:sldId id="781" r:id="rId12"/>
    <p:sldId id="752" r:id="rId13"/>
    <p:sldId id="764" r:id="rId14"/>
    <p:sldId id="782" r:id="rId15"/>
    <p:sldId id="783" r:id="rId16"/>
    <p:sldId id="778" r:id="rId17"/>
    <p:sldId id="760" r:id="rId18"/>
    <p:sldId id="779" r:id="rId19"/>
    <p:sldId id="784" r:id="rId20"/>
    <p:sldId id="785" r:id="rId21"/>
    <p:sldId id="780" r:id="rId22"/>
    <p:sldId id="77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Slides" id="{91811DF8-0738-41AB-A030-584107BDE7B2}">
          <p14:sldIdLst>
            <p14:sldId id="326"/>
            <p14:sldId id="773"/>
            <p14:sldId id="775"/>
            <p14:sldId id="777"/>
            <p14:sldId id="776"/>
            <p14:sldId id="774"/>
            <p14:sldId id="742"/>
            <p14:sldId id="744"/>
            <p14:sldId id="745"/>
            <p14:sldId id="749"/>
            <p14:sldId id="781"/>
            <p14:sldId id="752"/>
            <p14:sldId id="764"/>
            <p14:sldId id="782"/>
            <p14:sldId id="783"/>
            <p14:sldId id="778"/>
            <p14:sldId id="760"/>
            <p14:sldId id="779"/>
            <p14:sldId id="784"/>
            <p14:sldId id="785"/>
            <p14:sldId id="780"/>
            <p14:sldId id="77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Reeping" initials="DR" lastIdx="1" clrIdx="0">
    <p:extLst>
      <p:ext uri="{19B8F6BF-5375-455C-9EA6-DF929625EA0E}">
        <p15:presenceInfo xmlns:p15="http://schemas.microsoft.com/office/powerpoint/2012/main" userId="David Reepi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A40000"/>
    <a:srgbClr val="EC7423"/>
    <a:srgbClr val="B4A7D6"/>
    <a:srgbClr val="FFFFFF"/>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572" autoAdjust="0"/>
    <p:restoredTop sz="88087" autoAdjust="0"/>
  </p:normalViewPr>
  <p:slideViewPr>
    <p:cSldViewPr snapToGrid="0">
      <p:cViewPr varScale="1">
        <p:scale>
          <a:sx n="70" d="100"/>
          <a:sy n="70" d="100"/>
        </p:scale>
        <p:origin x="38" y="48"/>
      </p:cViewPr>
      <p:guideLst/>
    </p:cSldViewPr>
  </p:slideViewPr>
  <p:notesTextViewPr>
    <p:cViewPr>
      <p:scale>
        <a:sx n="1" d="1"/>
        <a:sy n="1" d="1"/>
      </p:scale>
      <p:origin x="0" y="0"/>
    </p:cViewPr>
  </p:notesTextViewPr>
  <p:sorterViewPr>
    <p:cViewPr>
      <p:scale>
        <a:sx n="100" d="100"/>
        <a:sy n="100" d="100"/>
      </p:scale>
      <p:origin x="0" y="-1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834172-87E3-4ABF-B53D-F5AAB1A98447}" type="datetimeFigureOut">
              <a:rPr lang="en-US" smtClean="0"/>
              <a:t>7/6/2021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8F1D33-47C8-4759-B0FC-3CF0EEF5C101}" type="slidenum">
              <a:rPr lang="en-US" smtClean="0"/>
              <a:t>‹#›</a:t>
            </a:fld>
            <a:endParaRPr lang="en-US"/>
          </a:p>
        </p:txBody>
      </p:sp>
    </p:spTree>
    <p:extLst>
      <p:ext uri="{BB962C8B-B14F-4D97-AF65-F5344CB8AC3E}">
        <p14:creationId xmlns:p14="http://schemas.microsoft.com/office/powerpoint/2010/main" val="3729280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US" dirty="0"/>
          </a:p>
        </p:txBody>
      </p:sp>
      <p:sp>
        <p:nvSpPr>
          <p:cNvPr id="159" name="Google Shape;15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2</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p:txBody>
      </p:sp>
    </p:spTree>
    <p:extLst>
      <p:ext uri="{BB962C8B-B14F-4D97-AF65-F5344CB8AC3E}">
        <p14:creationId xmlns:p14="http://schemas.microsoft.com/office/powerpoint/2010/main" val="1303219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3</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p:txBody>
      </p:sp>
    </p:spTree>
    <p:extLst>
      <p:ext uri="{BB962C8B-B14F-4D97-AF65-F5344CB8AC3E}">
        <p14:creationId xmlns:p14="http://schemas.microsoft.com/office/powerpoint/2010/main" val="3589534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4</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p:txBody>
      </p:sp>
    </p:spTree>
    <p:extLst>
      <p:ext uri="{BB962C8B-B14F-4D97-AF65-F5344CB8AC3E}">
        <p14:creationId xmlns:p14="http://schemas.microsoft.com/office/powerpoint/2010/main" val="1401558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5</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r>
              <a:rPr lang="en-US" altLang="en-US" baseline="0" dirty="0"/>
              <a:t>Liminality, troublesome, integrative, discursive are likely the ones that matter </a:t>
            </a:r>
            <a:r>
              <a:rPr lang="en-US" altLang="en-US" baseline="0"/>
              <a:t>the most</a:t>
            </a:r>
            <a:endParaRPr lang="en-US" altLang="en-US" baseline="0" dirty="0"/>
          </a:p>
        </p:txBody>
      </p:sp>
    </p:spTree>
    <p:extLst>
      <p:ext uri="{BB962C8B-B14F-4D97-AF65-F5344CB8AC3E}">
        <p14:creationId xmlns:p14="http://schemas.microsoft.com/office/powerpoint/2010/main" val="1587707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6</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p:txBody>
      </p:sp>
    </p:spTree>
    <p:extLst>
      <p:ext uri="{BB962C8B-B14F-4D97-AF65-F5344CB8AC3E}">
        <p14:creationId xmlns:p14="http://schemas.microsoft.com/office/powerpoint/2010/main" val="3670958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7</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p:txBody>
      </p:sp>
    </p:spTree>
    <p:extLst>
      <p:ext uri="{BB962C8B-B14F-4D97-AF65-F5344CB8AC3E}">
        <p14:creationId xmlns:p14="http://schemas.microsoft.com/office/powerpoint/2010/main" val="824149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8</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4245783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9</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3529344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10</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3529344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11</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2381669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12</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736382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13</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3894341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14</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3253537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15</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3474911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16</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4118623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17</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1041725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18</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1283024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19</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819645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20</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2949385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116" charset="-128"/>
              </a:defRPr>
            </a:lvl1pPr>
            <a:lvl2pPr marL="760772" indent="-292604">
              <a:defRPr sz="2400">
                <a:solidFill>
                  <a:schemeClr val="tx1"/>
                </a:solidFill>
                <a:latin typeface="Arial" charset="0"/>
                <a:ea typeface="ＭＳ Ｐゴシック" pitchFamily="116" charset="-128"/>
              </a:defRPr>
            </a:lvl2pPr>
            <a:lvl3pPr marL="1170418" indent="-234083">
              <a:defRPr sz="2400">
                <a:solidFill>
                  <a:schemeClr val="tx1"/>
                </a:solidFill>
                <a:latin typeface="Arial" charset="0"/>
                <a:ea typeface="ＭＳ Ｐゴシック" pitchFamily="116" charset="-128"/>
              </a:defRPr>
            </a:lvl3pPr>
            <a:lvl4pPr marL="1638584" indent="-234083">
              <a:defRPr sz="2400">
                <a:solidFill>
                  <a:schemeClr val="tx1"/>
                </a:solidFill>
                <a:latin typeface="Arial" charset="0"/>
                <a:ea typeface="ＭＳ Ｐゴシック" pitchFamily="116" charset="-128"/>
              </a:defRPr>
            </a:lvl4pPr>
            <a:lvl5pPr marL="2106750" indent="-234083">
              <a:defRPr sz="2400">
                <a:solidFill>
                  <a:schemeClr val="tx1"/>
                </a:solidFill>
                <a:latin typeface="Arial" charset="0"/>
                <a:ea typeface="ＭＳ Ｐゴシック" pitchFamily="116" charset="-128"/>
              </a:defRPr>
            </a:lvl5pPr>
            <a:lvl6pPr marL="2574918" indent="-234083" eaLnBrk="0" fontAlgn="base" hangingPunct="0">
              <a:spcBef>
                <a:spcPct val="0"/>
              </a:spcBef>
              <a:spcAft>
                <a:spcPct val="0"/>
              </a:spcAft>
              <a:defRPr sz="2400">
                <a:solidFill>
                  <a:schemeClr val="tx1"/>
                </a:solidFill>
                <a:latin typeface="Arial" charset="0"/>
                <a:ea typeface="ＭＳ Ｐゴシック" pitchFamily="116" charset="-128"/>
              </a:defRPr>
            </a:lvl6pPr>
            <a:lvl7pPr marL="3043085" indent="-234083" eaLnBrk="0" fontAlgn="base" hangingPunct="0">
              <a:spcBef>
                <a:spcPct val="0"/>
              </a:spcBef>
              <a:spcAft>
                <a:spcPct val="0"/>
              </a:spcAft>
              <a:defRPr sz="2400">
                <a:solidFill>
                  <a:schemeClr val="tx1"/>
                </a:solidFill>
                <a:latin typeface="Arial" charset="0"/>
                <a:ea typeface="ＭＳ Ｐゴシック" pitchFamily="116" charset="-128"/>
              </a:defRPr>
            </a:lvl7pPr>
            <a:lvl8pPr marL="3511251" indent="-234083" eaLnBrk="0" fontAlgn="base" hangingPunct="0">
              <a:spcBef>
                <a:spcPct val="0"/>
              </a:spcBef>
              <a:spcAft>
                <a:spcPct val="0"/>
              </a:spcAft>
              <a:defRPr sz="2400">
                <a:solidFill>
                  <a:schemeClr val="tx1"/>
                </a:solidFill>
                <a:latin typeface="Arial" charset="0"/>
                <a:ea typeface="ＭＳ Ｐゴシック" pitchFamily="116" charset="-128"/>
              </a:defRPr>
            </a:lvl8pPr>
            <a:lvl9pPr marL="3979419" indent="-234083" eaLnBrk="0" fontAlgn="base" hangingPunct="0">
              <a:spcBef>
                <a:spcPct val="0"/>
              </a:spcBef>
              <a:spcAft>
                <a:spcPct val="0"/>
              </a:spcAft>
              <a:defRPr sz="2400">
                <a:solidFill>
                  <a:schemeClr val="tx1"/>
                </a:solidFill>
                <a:latin typeface="Arial" charset="0"/>
                <a:ea typeface="ＭＳ Ｐゴシック" pitchFamily="116" charset="-128"/>
              </a:defRPr>
            </a:lvl9pPr>
          </a:lstStyle>
          <a:p>
            <a:fld id="{9BB43CED-1037-448C-B735-7658573FD0C7}" type="slidenum">
              <a:rPr lang="en-US" altLang="en-US" sz="1200"/>
              <a:pPr/>
              <a:t>21</a:t>
            </a:fld>
            <a:endParaRPr lang="en-US" altLang="en-US" sz="1200" dirty="0"/>
          </a:p>
        </p:txBody>
      </p:sp>
      <p:sp>
        <p:nvSpPr>
          <p:cNvPr id="14339" name="Rectangle 1026"/>
          <p:cNvSpPr>
            <a:spLocks noGrp="1" noRot="1" noChangeAspect="1" noChangeArrowheads="1" noTextEdit="1"/>
          </p:cNvSpPr>
          <p:nvPr>
            <p:ph type="sldImg"/>
          </p:nvPr>
        </p:nvSpPr>
        <p:spPr>
          <a:xfrm>
            <a:off x="685800" y="1143000"/>
            <a:ext cx="5486400" cy="3086100"/>
          </a:xfrm>
          <a:ln/>
        </p:spPr>
      </p:sp>
      <p:sp>
        <p:nvSpPr>
          <p:cNvPr id="14340" name="Rectangle 1027"/>
          <p:cNvSpPr>
            <a:spLocks noGrp="1" noChangeArrowheads="1"/>
          </p:cNvSpPr>
          <p:nvPr>
            <p:ph type="body" idx="1"/>
          </p:nvPr>
        </p:nvSpPr>
        <p:spPr>
          <a:noFill/>
        </p:spPr>
        <p:txBody>
          <a:bodyPr/>
          <a:lstStyle/>
          <a:p>
            <a:pPr eaLnBrk="1" hangingPunct="1"/>
            <a:endParaRPr lang="en-US" altLang="en-US" baseline="0" dirty="0"/>
          </a:p>
          <a:p>
            <a:pPr eaLnBrk="1" hangingPunct="1"/>
            <a:endParaRPr lang="en-US" altLang="en-US" baseline="0" dirty="0"/>
          </a:p>
        </p:txBody>
      </p:sp>
    </p:spTree>
    <p:extLst>
      <p:ext uri="{BB962C8B-B14F-4D97-AF65-F5344CB8AC3E}">
        <p14:creationId xmlns:p14="http://schemas.microsoft.com/office/powerpoint/2010/main" val="2891180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F1D33-47C8-4759-B0FC-3CF0EEF5C101}" type="slidenum">
              <a:rPr lang="en-US" smtClean="0"/>
              <a:t>22</a:t>
            </a:fld>
            <a:endParaRPr lang="en-US"/>
          </a:p>
        </p:txBody>
      </p:sp>
    </p:spTree>
    <p:extLst>
      <p:ext uri="{BB962C8B-B14F-4D97-AF65-F5344CB8AC3E}">
        <p14:creationId xmlns:p14="http://schemas.microsoft.com/office/powerpoint/2010/main" val="1725134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71425C-34BB-4B21-B5FC-0B29A8302A40}"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4267953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750030-82B3-447D-8619-3FBB55C22DB3}"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2045992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807EB-7AB5-45AE-9DE6-BBE99FCEDDDE}"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1199939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B5A5E8-EA15-4556-9D7A-486C477F7D5F}" type="datetime1">
              <a:rPr lang="en-US" smtClean="0"/>
              <a:t>7/6/2021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968555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70C274-0473-40C0-80E8-8A8047A6B437}" type="datetime1">
              <a:rPr lang="en-US" smtClean="0"/>
              <a:t>7/6/2021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2953862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D94749-49EF-4506-9449-7F16B42F4990}" type="datetime1">
              <a:rPr lang="en-US" smtClean="0"/>
              <a:t>7/6/2021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96373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55663-3E52-4474-B86D-95315355403F}" type="datetime1">
              <a:rPr lang="en-US" smtClean="0"/>
              <a:t>7/6/2021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3578641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B6101B-DCA4-4A40-86FD-C0CAC5AE352A}" type="datetime1">
              <a:rPr lang="en-US" smtClean="0"/>
              <a:t>7/6/2021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813834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60C4279-80CE-4CC7-A3B1-BEE7748F8443}" type="datetime1">
              <a:rPr lang="en-US" smtClean="0"/>
              <a:t>7/6/2021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3793669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C34EC7-1FF9-4196-95B7-2C4F11D8D74C}"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4047417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85FA9-7509-4CFA-9535-5383C3B2F504}"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D4A48-F92E-4316-9247-BAED27E8416B}" type="slidenum">
              <a:rPr lang="en-US" smtClean="0"/>
              <a:t>‹#›</a:t>
            </a:fld>
            <a:endParaRPr lang="en-US"/>
          </a:p>
        </p:txBody>
      </p:sp>
    </p:spTree>
    <p:extLst>
      <p:ext uri="{BB962C8B-B14F-4D97-AF65-F5344CB8AC3E}">
        <p14:creationId xmlns:p14="http://schemas.microsoft.com/office/powerpoint/2010/main" val="1876153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0019FD-099F-4638-B88E-F724E5178298}" type="datetime1">
              <a:rPr lang="en-US" smtClean="0"/>
              <a:t>7/6/2021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D4A48-F92E-4316-9247-BAED27E8416B}" type="slidenum">
              <a:rPr lang="en-US" smtClean="0"/>
              <a:t>‹#›</a:t>
            </a:fld>
            <a:endParaRPr lang="en-US"/>
          </a:p>
        </p:txBody>
      </p:sp>
    </p:spTree>
    <p:extLst>
      <p:ext uri="{BB962C8B-B14F-4D97-AF65-F5344CB8AC3E}">
        <p14:creationId xmlns:p14="http://schemas.microsoft.com/office/powerpoint/2010/main" val="40427094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reeping@umich.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1080/10401334.2021.1897598" TargetMode="External"/><Relationship Id="rId7" Type="http://schemas.openxmlformats.org/officeDocument/2006/relationships/hyperlink" Target="https://doi.org/10.1177/1558689816674650"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doi.org/10.1111/j.1467-9752.2007.00554.x" TargetMode="External"/><Relationship Id="rId5" Type="http://schemas.openxmlformats.org/officeDocument/2006/relationships/hyperlink" Target="https://ro.uow.edu.au/cgi/viewcontent.cgi?article=3186&amp;context=commpapers" TargetMode="External"/><Relationship Id="rId4" Type="http://schemas.openxmlformats.org/officeDocument/2006/relationships/hyperlink" Target="https://doi.org/10.1080/07294360.2017.133918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5"/>
          <p:cNvSpPr txBox="1">
            <a:spLocks noGrp="1"/>
          </p:cNvSpPr>
          <p:nvPr>
            <p:ph type="ctrTitle"/>
          </p:nvPr>
        </p:nvSpPr>
        <p:spPr>
          <a:xfrm>
            <a:off x="1070211" y="3339209"/>
            <a:ext cx="9770372" cy="842724"/>
          </a:xfrm>
          <a:prstGeom prst="rect">
            <a:avLst/>
          </a:prstGeom>
          <a:noFill/>
          <a:ln>
            <a:noFill/>
          </a:ln>
        </p:spPr>
        <p:txBody>
          <a:bodyPr spcFirstLastPara="1" vert="horz" wrap="square" lIns="91425" tIns="45700" rIns="91425" bIns="45700" rtlCol="0" anchor="ctr" anchorCtr="0">
            <a:noAutofit/>
          </a:bodyPr>
          <a:lstStyle/>
          <a:p>
            <a:pPr>
              <a:spcBef>
                <a:spcPts val="0"/>
              </a:spcBef>
              <a:buClr>
                <a:srgbClr val="282828"/>
              </a:buClr>
              <a:buSzPts val="3600"/>
            </a:pPr>
            <a:r>
              <a:rPr lang="en-US" sz="2800" b="1" dirty="0">
                <a:solidFill>
                  <a:srgbClr val="000000"/>
                </a:solidFill>
                <a:latin typeface="Century Gothic"/>
                <a:ea typeface="Century Gothic"/>
                <a:cs typeface="Century Gothic"/>
                <a:sym typeface="Century Gothic"/>
              </a:rPr>
              <a:t>Mixed Methods Strategies for Handling Methodological Issues within Threshold Concept Features</a:t>
            </a:r>
            <a:endParaRPr sz="2400" b="1" dirty="0">
              <a:solidFill>
                <a:srgbClr val="000000"/>
              </a:solidFill>
              <a:latin typeface="Century Gothic"/>
              <a:ea typeface="Century Gothic"/>
              <a:cs typeface="Century Gothic"/>
              <a:sym typeface="Century Gothic"/>
            </a:endParaRPr>
          </a:p>
        </p:txBody>
      </p:sp>
      <p:sp>
        <p:nvSpPr>
          <p:cNvPr id="162" name="Google Shape;162;p25"/>
          <p:cNvSpPr txBox="1">
            <a:spLocks noGrp="1"/>
          </p:cNvSpPr>
          <p:nvPr>
            <p:ph type="subTitle" idx="1"/>
          </p:nvPr>
        </p:nvSpPr>
        <p:spPr>
          <a:xfrm>
            <a:off x="1884300" y="4713552"/>
            <a:ext cx="8423400" cy="1603200"/>
          </a:xfrm>
          <a:prstGeom prst="rect">
            <a:avLst/>
          </a:prstGeom>
          <a:noFill/>
          <a:ln>
            <a:noFill/>
          </a:ln>
        </p:spPr>
        <p:txBody>
          <a:bodyPr spcFirstLastPara="1" vert="horz" wrap="square" lIns="91425" tIns="45700" rIns="91425" bIns="45700" rtlCol="0" anchor="t" anchorCtr="0">
            <a:noAutofit/>
          </a:bodyPr>
          <a:lstStyle/>
          <a:p>
            <a:pPr>
              <a:lnSpc>
                <a:spcPct val="150000"/>
              </a:lnSpc>
              <a:spcBef>
                <a:spcPts val="0"/>
              </a:spcBef>
              <a:buClr>
                <a:srgbClr val="9E3611"/>
              </a:buClr>
              <a:buSzPts val="2040"/>
            </a:pPr>
            <a:r>
              <a:rPr lang="en-US" sz="2000" dirty="0">
                <a:solidFill>
                  <a:schemeClr val="dk1"/>
                </a:solidFill>
                <a:latin typeface="Century Gothic"/>
                <a:ea typeface="Century Gothic"/>
                <a:cs typeface="Century Gothic"/>
                <a:sym typeface="Century Gothic"/>
              </a:rPr>
              <a:t>David Reeping</a:t>
            </a:r>
          </a:p>
          <a:p>
            <a:pPr>
              <a:lnSpc>
                <a:spcPct val="150000"/>
              </a:lnSpc>
              <a:spcBef>
                <a:spcPts val="0"/>
              </a:spcBef>
              <a:buClr>
                <a:srgbClr val="9E3611"/>
              </a:buClr>
              <a:buSzPts val="2040"/>
            </a:pPr>
            <a:r>
              <a:rPr lang="en-US" sz="2000" dirty="0">
                <a:solidFill>
                  <a:schemeClr val="dk1"/>
                </a:solidFill>
                <a:latin typeface="Century Gothic"/>
                <a:ea typeface="Century Gothic"/>
                <a:cs typeface="Century Gothic"/>
                <a:sym typeface="Century Gothic"/>
              </a:rPr>
              <a:t>University of Cincinnati (starting in August!)</a:t>
            </a:r>
          </a:p>
          <a:p>
            <a:pPr>
              <a:lnSpc>
                <a:spcPct val="150000"/>
              </a:lnSpc>
              <a:spcBef>
                <a:spcPts val="0"/>
              </a:spcBef>
              <a:buClr>
                <a:srgbClr val="9E3611"/>
              </a:buClr>
              <a:buSzPts val="2040"/>
            </a:pPr>
            <a:r>
              <a:rPr lang="en-US" sz="2000" dirty="0">
                <a:solidFill>
                  <a:schemeClr val="dk1"/>
                </a:solidFill>
                <a:latin typeface="Century Gothic"/>
                <a:ea typeface="Century Gothic"/>
                <a:cs typeface="Century Gothic"/>
                <a:sym typeface="Century Gothic"/>
                <a:hlinkClick r:id="rId3"/>
              </a:rPr>
              <a:t>dreeping@umich.edu</a:t>
            </a:r>
            <a:endParaRPr lang="en-US" sz="2000" dirty="0">
              <a:solidFill>
                <a:schemeClr val="dk1"/>
              </a:solidFill>
              <a:latin typeface="Century Gothic"/>
              <a:ea typeface="Century Gothic"/>
              <a:cs typeface="Century Gothic"/>
              <a:sym typeface="Century Gothic"/>
            </a:endParaRPr>
          </a:p>
          <a:p>
            <a:pPr>
              <a:lnSpc>
                <a:spcPct val="150000"/>
              </a:lnSpc>
              <a:spcBef>
                <a:spcPts val="0"/>
              </a:spcBef>
              <a:buClr>
                <a:srgbClr val="9E3611"/>
              </a:buClr>
              <a:buSzPts val="2040"/>
            </a:pPr>
            <a:r>
              <a:rPr lang="en-US" sz="2000" dirty="0">
                <a:solidFill>
                  <a:schemeClr val="dk1"/>
                </a:solidFill>
                <a:latin typeface="Century Gothic"/>
                <a:ea typeface="Century Gothic"/>
                <a:cs typeface="Century Gothic"/>
                <a:sym typeface="Century Gothic"/>
              </a:rPr>
              <a:t>July 7, 2021</a:t>
            </a:r>
            <a:endParaRPr sz="2000" dirty="0">
              <a:solidFill>
                <a:schemeClr val="dk1"/>
              </a:solidFill>
              <a:latin typeface="Rockwell"/>
              <a:ea typeface="Rockwell"/>
              <a:cs typeface="Rockwell"/>
              <a:sym typeface="Rockwell"/>
            </a:endParaRPr>
          </a:p>
        </p:txBody>
      </p:sp>
      <p:cxnSp>
        <p:nvCxnSpPr>
          <p:cNvPr id="164" name="Google Shape;164;p25"/>
          <p:cNvCxnSpPr/>
          <p:nvPr/>
        </p:nvCxnSpPr>
        <p:spPr>
          <a:xfrm>
            <a:off x="2030132" y="4467452"/>
            <a:ext cx="8131736" cy="0"/>
          </a:xfrm>
          <a:prstGeom prst="straightConnector1">
            <a:avLst/>
          </a:prstGeom>
          <a:noFill/>
          <a:ln w="57150" cap="flat" cmpd="sng">
            <a:solidFill>
              <a:schemeClr val="tx1"/>
            </a:solidFill>
            <a:prstDash val="solid"/>
            <a:round/>
            <a:headEnd type="none" w="sm" len="sm"/>
            <a:tailEnd type="none" w="sm" len="sm"/>
          </a:ln>
        </p:spPr>
      </p:cxnSp>
      <p:sp>
        <p:nvSpPr>
          <p:cNvPr id="25" name="Oval 24">
            <a:extLst>
              <a:ext uri="{FF2B5EF4-FFF2-40B4-BE49-F238E27FC236}">
                <a16:creationId xmlns:a16="http://schemas.microsoft.com/office/drawing/2014/main" id="{E1FD990D-099B-4588-9F83-AB83560B752C}"/>
              </a:ext>
            </a:extLst>
          </p:cNvPr>
          <p:cNvSpPr/>
          <p:nvPr/>
        </p:nvSpPr>
        <p:spPr>
          <a:xfrm>
            <a:off x="8168301" y="1798878"/>
            <a:ext cx="57789" cy="73423"/>
          </a:xfrm>
          <a:prstGeom prst="ellipse">
            <a:avLst/>
          </a:prstGeom>
          <a:solidFill>
            <a:schemeClr val="accent1">
              <a:lumMod val="50000"/>
            </a:schemeClr>
          </a:solidFill>
          <a:ln>
            <a:solidFill>
              <a:schemeClr val="accent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464FF44-7A6D-46CC-9631-69AAC5DD13E9}"/>
              </a:ext>
            </a:extLst>
          </p:cNvPr>
          <p:cNvSpPr/>
          <p:nvPr/>
        </p:nvSpPr>
        <p:spPr>
          <a:xfrm>
            <a:off x="8045028" y="2488293"/>
            <a:ext cx="57789" cy="73423"/>
          </a:xfrm>
          <a:prstGeom prst="ellipse">
            <a:avLst/>
          </a:prstGeom>
          <a:solidFill>
            <a:schemeClr val="accent1">
              <a:lumMod val="50000"/>
            </a:schemeClr>
          </a:solidFill>
          <a:ln>
            <a:solidFill>
              <a:schemeClr val="accent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7F19048-26E7-4563-92E8-611FA348A9D3}"/>
              </a:ext>
            </a:extLst>
          </p:cNvPr>
          <p:cNvSpPr/>
          <p:nvPr/>
        </p:nvSpPr>
        <p:spPr>
          <a:xfrm>
            <a:off x="408993" y="-2508057"/>
            <a:ext cx="6570603" cy="5097901"/>
          </a:xfrm>
          <a:custGeom>
            <a:avLst/>
            <a:gdLst>
              <a:gd name="connsiteX0" fmla="*/ 0 w 6699250"/>
              <a:gd name="connsiteY0" fmla="*/ 4565650 h 4565650"/>
              <a:gd name="connsiteX1" fmla="*/ 3429000 w 6699250"/>
              <a:gd name="connsiteY1" fmla="*/ 3282950 h 4565650"/>
              <a:gd name="connsiteX2" fmla="*/ 5988050 w 6699250"/>
              <a:gd name="connsiteY2" fmla="*/ 3060700 h 4565650"/>
              <a:gd name="connsiteX3" fmla="*/ 6699250 w 6699250"/>
              <a:gd name="connsiteY3" fmla="*/ 0 h 4565650"/>
              <a:gd name="connsiteX0" fmla="*/ 0 w 6705731"/>
              <a:gd name="connsiteY0" fmla="*/ 4565650 h 4565650"/>
              <a:gd name="connsiteX1" fmla="*/ 3429000 w 6705731"/>
              <a:gd name="connsiteY1" fmla="*/ 3282950 h 4565650"/>
              <a:gd name="connsiteX2" fmla="*/ 5988050 w 6705731"/>
              <a:gd name="connsiteY2" fmla="*/ 3060700 h 4565650"/>
              <a:gd name="connsiteX3" fmla="*/ 6705731 w 6705731"/>
              <a:gd name="connsiteY3" fmla="*/ 0 h 4565650"/>
            </a:gdLst>
            <a:ahLst/>
            <a:cxnLst>
              <a:cxn ang="0">
                <a:pos x="connsiteX0" y="connsiteY0"/>
              </a:cxn>
              <a:cxn ang="0">
                <a:pos x="connsiteX1" y="connsiteY1"/>
              </a:cxn>
              <a:cxn ang="0">
                <a:pos x="connsiteX2" y="connsiteY2"/>
              </a:cxn>
              <a:cxn ang="0">
                <a:pos x="connsiteX3" y="connsiteY3"/>
              </a:cxn>
            </a:cxnLst>
            <a:rect l="l" t="t" r="r" b="b"/>
            <a:pathLst>
              <a:path w="6705731" h="4565650">
                <a:moveTo>
                  <a:pt x="0" y="4565650"/>
                </a:moveTo>
                <a:cubicBezTo>
                  <a:pt x="1215496" y="4049712"/>
                  <a:pt x="2430992" y="3533775"/>
                  <a:pt x="3429000" y="3282950"/>
                </a:cubicBezTo>
                <a:cubicBezTo>
                  <a:pt x="4427008" y="3032125"/>
                  <a:pt x="5441928" y="3607858"/>
                  <a:pt x="5988050" y="3060700"/>
                </a:cubicBezTo>
                <a:cubicBezTo>
                  <a:pt x="6534172" y="2513542"/>
                  <a:pt x="6622652" y="1256771"/>
                  <a:pt x="6705731" y="0"/>
                </a:cubicBezTo>
              </a:path>
            </a:pathLst>
          </a:custGeom>
          <a:noFill/>
          <a:ln w="571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D8B7D684-37D6-40BF-8339-0494D17596F9}"/>
              </a:ext>
            </a:extLst>
          </p:cNvPr>
          <p:cNvSpPr/>
          <p:nvPr/>
        </p:nvSpPr>
        <p:spPr>
          <a:xfrm>
            <a:off x="317531" y="-2508057"/>
            <a:ext cx="6655715" cy="4437557"/>
          </a:xfrm>
          <a:custGeom>
            <a:avLst/>
            <a:gdLst>
              <a:gd name="connsiteX0" fmla="*/ 0 w 6699250"/>
              <a:gd name="connsiteY0" fmla="*/ 4565650 h 4565650"/>
              <a:gd name="connsiteX1" fmla="*/ 3429000 w 6699250"/>
              <a:gd name="connsiteY1" fmla="*/ 3282950 h 4565650"/>
              <a:gd name="connsiteX2" fmla="*/ 5988050 w 6699250"/>
              <a:gd name="connsiteY2" fmla="*/ 3060700 h 4565650"/>
              <a:gd name="connsiteX3" fmla="*/ 6699250 w 6699250"/>
              <a:gd name="connsiteY3" fmla="*/ 0 h 4565650"/>
            </a:gdLst>
            <a:ahLst/>
            <a:cxnLst>
              <a:cxn ang="0">
                <a:pos x="connsiteX0" y="connsiteY0"/>
              </a:cxn>
              <a:cxn ang="0">
                <a:pos x="connsiteX1" y="connsiteY1"/>
              </a:cxn>
              <a:cxn ang="0">
                <a:pos x="connsiteX2" y="connsiteY2"/>
              </a:cxn>
              <a:cxn ang="0">
                <a:pos x="connsiteX3" y="connsiteY3"/>
              </a:cxn>
            </a:cxnLst>
            <a:rect l="l" t="t" r="r" b="b"/>
            <a:pathLst>
              <a:path w="6699250" h="4565650">
                <a:moveTo>
                  <a:pt x="0" y="4565650"/>
                </a:moveTo>
                <a:cubicBezTo>
                  <a:pt x="1215496" y="4049712"/>
                  <a:pt x="2430992" y="3533775"/>
                  <a:pt x="3429000" y="3282950"/>
                </a:cubicBezTo>
                <a:cubicBezTo>
                  <a:pt x="4427008" y="3032125"/>
                  <a:pt x="5443008" y="3607858"/>
                  <a:pt x="5988050" y="3060700"/>
                </a:cubicBezTo>
                <a:cubicBezTo>
                  <a:pt x="6533092" y="2513542"/>
                  <a:pt x="6616171" y="1256771"/>
                  <a:pt x="6699250" y="0"/>
                </a:cubicBezTo>
              </a:path>
            </a:pathLst>
          </a:custGeom>
          <a:noFill/>
          <a:ln w="571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1EB9F7BA-7915-41CA-808A-14E0D21851F9}"/>
              </a:ext>
            </a:extLst>
          </p:cNvPr>
          <p:cNvCxnSpPr>
            <a:cxnSpLocks/>
            <a:stCxn id="28" idx="0"/>
            <a:endCxn id="27" idx="0"/>
          </p:cNvCxnSpPr>
          <p:nvPr/>
        </p:nvCxnSpPr>
        <p:spPr>
          <a:xfrm>
            <a:off x="317530" y="1929500"/>
            <a:ext cx="91462" cy="660344"/>
          </a:xfrm>
          <a:prstGeom prst="line">
            <a:avLst/>
          </a:prstGeom>
          <a:ln w="5715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9CB0BEBE-048A-487A-91F9-14C8938B600E}"/>
              </a:ext>
            </a:extLst>
          </p:cNvPr>
          <p:cNvSpPr/>
          <p:nvPr/>
        </p:nvSpPr>
        <p:spPr>
          <a:xfrm>
            <a:off x="1781072" y="-2681441"/>
            <a:ext cx="6292850" cy="5219700"/>
          </a:xfrm>
          <a:custGeom>
            <a:avLst/>
            <a:gdLst>
              <a:gd name="connsiteX0" fmla="*/ 0 w 6292850"/>
              <a:gd name="connsiteY0" fmla="*/ 0 h 5219700"/>
              <a:gd name="connsiteX1" fmla="*/ 336550 w 6292850"/>
              <a:gd name="connsiteY1" fmla="*/ 2235200 h 5219700"/>
              <a:gd name="connsiteX2" fmla="*/ 1695450 w 6292850"/>
              <a:gd name="connsiteY2" fmla="*/ 2349500 h 5219700"/>
              <a:gd name="connsiteX3" fmla="*/ 2997200 w 6292850"/>
              <a:gd name="connsiteY3" fmla="*/ 4337050 h 5219700"/>
              <a:gd name="connsiteX4" fmla="*/ 6292850 w 6292850"/>
              <a:gd name="connsiteY4" fmla="*/ 5219700 h 521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2850" h="5219700">
                <a:moveTo>
                  <a:pt x="0" y="0"/>
                </a:moveTo>
                <a:cubicBezTo>
                  <a:pt x="26987" y="921808"/>
                  <a:pt x="53975" y="1843617"/>
                  <a:pt x="336550" y="2235200"/>
                </a:cubicBezTo>
                <a:cubicBezTo>
                  <a:pt x="619125" y="2626783"/>
                  <a:pt x="1252008" y="1999192"/>
                  <a:pt x="1695450" y="2349500"/>
                </a:cubicBezTo>
                <a:cubicBezTo>
                  <a:pt x="2138892" y="2699808"/>
                  <a:pt x="2230967" y="3858683"/>
                  <a:pt x="2997200" y="4337050"/>
                </a:cubicBezTo>
                <a:cubicBezTo>
                  <a:pt x="3763433" y="4815417"/>
                  <a:pt x="5757333" y="5077883"/>
                  <a:pt x="6292850" y="5219700"/>
                </a:cubicBezTo>
              </a:path>
            </a:pathLst>
          </a:cu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E30CE4BB-9993-4843-9560-4E08541A2696}"/>
              </a:ext>
            </a:extLst>
          </p:cNvPr>
          <p:cNvSpPr/>
          <p:nvPr/>
        </p:nvSpPr>
        <p:spPr>
          <a:xfrm>
            <a:off x="1781072" y="-2648325"/>
            <a:ext cx="6424755" cy="4473713"/>
          </a:xfrm>
          <a:custGeom>
            <a:avLst/>
            <a:gdLst>
              <a:gd name="connsiteX0" fmla="*/ 0 w 6292850"/>
              <a:gd name="connsiteY0" fmla="*/ 0 h 5219700"/>
              <a:gd name="connsiteX1" fmla="*/ 336550 w 6292850"/>
              <a:gd name="connsiteY1" fmla="*/ 2235200 h 5219700"/>
              <a:gd name="connsiteX2" fmla="*/ 1695450 w 6292850"/>
              <a:gd name="connsiteY2" fmla="*/ 2349500 h 5219700"/>
              <a:gd name="connsiteX3" fmla="*/ 2997200 w 6292850"/>
              <a:gd name="connsiteY3" fmla="*/ 4337050 h 5219700"/>
              <a:gd name="connsiteX4" fmla="*/ 6292850 w 6292850"/>
              <a:gd name="connsiteY4" fmla="*/ 5219700 h 521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2850" h="5219700">
                <a:moveTo>
                  <a:pt x="0" y="0"/>
                </a:moveTo>
                <a:cubicBezTo>
                  <a:pt x="26987" y="921808"/>
                  <a:pt x="53975" y="1843617"/>
                  <a:pt x="336550" y="2235200"/>
                </a:cubicBezTo>
                <a:cubicBezTo>
                  <a:pt x="619125" y="2626783"/>
                  <a:pt x="1252008" y="1999192"/>
                  <a:pt x="1695450" y="2349500"/>
                </a:cubicBezTo>
                <a:cubicBezTo>
                  <a:pt x="2138892" y="2699808"/>
                  <a:pt x="2230967" y="3858683"/>
                  <a:pt x="2997200" y="4337050"/>
                </a:cubicBezTo>
                <a:cubicBezTo>
                  <a:pt x="3763433" y="4815417"/>
                  <a:pt x="5757333" y="5077883"/>
                  <a:pt x="6292850" y="5219700"/>
                </a:cubicBezTo>
              </a:path>
            </a:pathLst>
          </a:cu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B5AA8F55-8E6F-4C5A-9D13-130D42D83486}"/>
              </a:ext>
            </a:extLst>
          </p:cNvPr>
          <p:cNvCxnSpPr>
            <a:cxnSpLocks/>
            <a:stCxn id="31" idx="4"/>
            <a:endCxn id="30" idx="4"/>
          </p:cNvCxnSpPr>
          <p:nvPr/>
        </p:nvCxnSpPr>
        <p:spPr>
          <a:xfrm flipH="1">
            <a:off x="8073922" y="1825389"/>
            <a:ext cx="131904" cy="712871"/>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794D9D9D-836C-4572-915D-4E22ECD41D03}"/>
              </a:ext>
            </a:extLst>
          </p:cNvPr>
          <p:cNvSpPr/>
          <p:nvPr/>
        </p:nvSpPr>
        <p:spPr>
          <a:xfrm rot="621775">
            <a:off x="7294020" y="2095477"/>
            <a:ext cx="872430" cy="369332"/>
          </a:xfrm>
          <a:prstGeom prst="rect">
            <a:avLst/>
          </a:prstGeom>
        </p:spPr>
        <p:txBody>
          <a:bodyPr wrap="square">
            <a:spAutoFit/>
          </a:bodyPr>
          <a:lstStyle/>
          <a:p>
            <a:r>
              <a:rPr lang="en-US" b="1" dirty="0">
                <a:solidFill>
                  <a:schemeClr val="accent1">
                    <a:lumMod val="50000"/>
                  </a:schemeClr>
                </a:solidFill>
                <a:latin typeface="Century Gothic" panose="020B0502020202020204" pitchFamily="34" charset="0"/>
              </a:rPr>
              <a:t>QUAL</a:t>
            </a:r>
            <a:endParaRPr lang="en-US" dirty="0">
              <a:solidFill>
                <a:schemeClr val="accent1">
                  <a:lumMod val="50000"/>
                </a:schemeClr>
              </a:solidFill>
            </a:endParaRPr>
          </a:p>
        </p:txBody>
      </p:sp>
      <p:sp>
        <p:nvSpPr>
          <p:cNvPr id="34" name="Rectangle 33">
            <a:extLst>
              <a:ext uri="{FF2B5EF4-FFF2-40B4-BE49-F238E27FC236}">
                <a16:creationId xmlns:a16="http://schemas.microsoft.com/office/drawing/2014/main" id="{9EA91B6B-79E6-458E-B286-32A70DF51D9D}"/>
              </a:ext>
            </a:extLst>
          </p:cNvPr>
          <p:cNvSpPr/>
          <p:nvPr/>
        </p:nvSpPr>
        <p:spPr>
          <a:xfrm rot="20117776">
            <a:off x="369397" y="2040913"/>
            <a:ext cx="869149" cy="369332"/>
          </a:xfrm>
          <a:prstGeom prst="rect">
            <a:avLst/>
          </a:prstGeom>
        </p:spPr>
        <p:txBody>
          <a:bodyPr wrap="none">
            <a:spAutoFit/>
          </a:bodyPr>
          <a:lstStyle/>
          <a:p>
            <a:r>
              <a:rPr lang="en-US" b="1" dirty="0">
                <a:solidFill>
                  <a:schemeClr val="accent1">
                    <a:lumMod val="60000"/>
                    <a:lumOff val="40000"/>
                  </a:schemeClr>
                </a:solidFill>
                <a:latin typeface="Century Gothic" panose="020B0502020202020204" pitchFamily="34" charset="0"/>
              </a:rPr>
              <a:t>QUAN</a:t>
            </a:r>
            <a:endParaRPr lang="en-US" dirty="0">
              <a:solidFill>
                <a:schemeClr val="accent1">
                  <a:lumMod val="60000"/>
                  <a:lumOff val="40000"/>
                </a:schemeClr>
              </a:solidFill>
            </a:endParaRPr>
          </a:p>
        </p:txBody>
      </p:sp>
      <p:sp>
        <p:nvSpPr>
          <p:cNvPr id="35" name="Oval 34">
            <a:extLst>
              <a:ext uri="{FF2B5EF4-FFF2-40B4-BE49-F238E27FC236}">
                <a16:creationId xmlns:a16="http://schemas.microsoft.com/office/drawing/2014/main" id="{F464DD6B-D97E-4F1C-BA10-191E30D41BBE}"/>
              </a:ext>
            </a:extLst>
          </p:cNvPr>
          <p:cNvSpPr/>
          <p:nvPr/>
        </p:nvSpPr>
        <p:spPr>
          <a:xfrm>
            <a:off x="385200" y="2540417"/>
            <a:ext cx="57789" cy="73423"/>
          </a:xfrm>
          <a:prstGeom prst="ellipse">
            <a:avLst/>
          </a:prstGeom>
          <a:solidFill>
            <a:schemeClr val="accent1">
              <a:lumMod val="40000"/>
              <a:lumOff val="60000"/>
            </a:schemeClr>
          </a:solidFill>
          <a:ln>
            <a:solidFill>
              <a:schemeClr val="accent1">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34C8B4A-97D5-436D-8F6B-3440944A77B7}"/>
              </a:ext>
            </a:extLst>
          </p:cNvPr>
          <p:cNvSpPr/>
          <p:nvPr/>
        </p:nvSpPr>
        <p:spPr>
          <a:xfrm>
            <a:off x="297020" y="1900229"/>
            <a:ext cx="57789" cy="73423"/>
          </a:xfrm>
          <a:prstGeom prst="ellipse">
            <a:avLst/>
          </a:prstGeom>
          <a:solidFill>
            <a:schemeClr val="accent1">
              <a:lumMod val="40000"/>
              <a:lumOff val="60000"/>
            </a:schemeClr>
          </a:solidFill>
          <a:ln>
            <a:solidFill>
              <a:schemeClr val="accent1">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30" name="Picture 6" descr="The College of Engineering and Applied Science at University of Cincinnati,  (CEAS) | PMMI">
            <a:extLst>
              <a:ext uri="{FF2B5EF4-FFF2-40B4-BE49-F238E27FC236}">
                <a16:creationId xmlns:a16="http://schemas.microsoft.com/office/drawing/2014/main" id="{7C2B5B55-CB1C-4350-9153-A2DF4609D3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3053" y="81092"/>
            <a:ext cx="3269293" cy="18484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Google Shape;253;p34">
            <a:extLst>
              <a:ext uri="{FF2B5EF4-FFF2-40B4-BE49-F238E27FC236}">
                <a16:creationId xmlns:a16="http://schemas.microsoft.com/office/drawing/2014/main" id="{1D5D599C-92AA-4BD0-A4BE-22CBDD0A9F70}"/>
              </a:ext>
            </a:extLst>
          </p:cNvPr>
          <p:cNvSpPr txBox="1"/>
          <p:nvPr/>
        </p:nvSpPr>
        <p:spPr>
          <a:xfrm>
            <a:off x="546100" y="-54326"/>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solidFill>
                  <a:schemeClr val="dk1"/>
                </a:solidFill>
                <a:latin typeface="Century Gothic"/>
                <a:ea typeface="Century Gothic"/>
                <a:cs typeface="Century Gothic"/>
                <a:sym typeface="Century Gothic"/>
              </a:rPr>
              <a:t>It’s perhaps no secret that threshold concepts theory has been critiqued for its weak definitions of fundamental qualities to identifying threshold concepts (e.g., </a:t>
            </a:r>
            <a:r>
              <a:rPr lang="en-US" sz="2000" b="1" dirty="0" err="1">
                <a:solidFill>
                  <a:schemeClr val="dk1"/>
                </a:solidFill>
                <a:latin typeface="Century Gothic"/>
                <a:ea typeface="Century Gothic"/>
                <a:cs typeface="Century Gothic"/>
                <a:sym typeface="Century Gothic"/>
              </a:rPr>
              <a:t>Rowbottom</a:t>
            </a:r>
            <a:r>
              <a:rPr lang="en-US" sz="2000" b="1" dirty="0">
                <a:solidFill>
                  <a:schemeClr val="dk1"/>
                </a:solidFill>
                <a:latin typeface="Century Gothic"/>
                <a:ea typeface="Century Gothic"/>
                <a:cs typeface="Century Gothic"/>
                <a:sym typeface="Century Gothic"/>
              </a:rPr>
              <a:t>, 2007; O’Donnell, 2009)</a:t>
            </a:r>
          </a:p>
        </p:txBody>
      </p:sp>
      <p:sp>
        <p:nvSpPr>
          <p:cNvPr id="7" name="TextBox 6">
            <a:extLst>
              <a:ext uri="{FF2B5EF4-FFF2-40B4-BE49-F238E27FC236}">
                <a16:creationId xmlns:a16="http://schemas.microsoft.com/office/drawing/2014/main" id="{31991CD2-5E37-458C-A146-E7BB64FA3AF7}"/>
              </a:ext>
            </a:extLst>
          </p:cNvPr>
          <p:cNvSpPr txBox="1"/>
          <p:nvPr/>
        </p:nvSpPr>
        <p:spPr>
          <a:xfrm>
            <a:off x="4357873" y="1494351"/>
            <a:ext cx="6859476" cy="1477328"/>
          </a:xfrm>
          <a:prstGeom prst="rect">
            <a:avLst/>
          </a:prstGeom>
          <a:noFill/>
        </p:spPr>
        <p:txBody>
          <a:bodyPr wrap="square">
            <a:spAutoFit/>
          </a:bodyPr>
          <a:lstStyle/>
          <a:p>
            <a:pPr algn="l"/>
            <a:r>
              <a:rPr lang="en-US" sz="1800" b="0" i="0" u="none" strike="noStrike" baseline="0" dirty="0">
                <a:solidFill>
                  <a:srgbClr val="000000"/>
                </a:solidFill>
                <a:latin typeface="Century Gothic" panose="020B0502020202020204" pitchFamily="34" charset="0"/>
              </a:rPr>
              <a:t>A threshold concept is </a:t>
            </a:r>
            <a:r>
              <a:rPr lang="en-US" sz="1800" b="1" i="0" u="none" strike="noStrike" baseline="0" dirty="0">
                <a:solidFill>
                  <a:srgbClr val="0070C0"/>
                </a:solidFill>
                <a:latin typeface="Century Gothic" panose="020B0502020202020204" pitchFamily="34" charset="0"/>
              </a:rPr>
              <a:t>likely to be</a:t>
            </a:r>
            <a:r>
              <a:rPr lang="en-US" sz="1800" b="0" i="0" u="none" strike="noStrike" baseline="0" dirty="0">
                <a:solidFill>
                  <a:srgbClr val="000000"/>
                </a:solidFill>
                <a:latin typeface="Century Gothic" panose="020B0502020202020204" pitchFamily="34" charset="0"/>
              </a:rPr>
              <a:t>: Transformative, […], </a:t>
            </a:r>
            <a:r>
              <a:rPr lang="en-US" sz="1800" b="1" i="0" u="none" strike="noStrike" baseline="0" dirty="0">
                <a:solidFill>
                  <a:srgbClr val="0070C0"/>
                </a:solidFill>
                <a:latin typeface="Century Gothic" panose="020B0502020202020204" pitchFamily="34" charset="0"/>
              </a:rPr>
              <a:t>Probably</a:t>
            </a:r>
            <a:r>
              <a:rPr lang="en-US" sz="1800" b="0" i="0" u="none" strike="noStrike" baseline="0" dirty="0">
                <a:solidFill>
                  <a:srgbClr val="000000"/>
                </a:solidFill>
                <a:latin typeface="Century Gothic" panose="020B0502020202020204" pitchFamily="34" charset="0"/>
              </a:rPr>
              <a:t> irreversible, […], Integrative, […], </a:t>
            </a:r>
            <a:r>
              <a:rPr lang="en-US" sz="1800" b="1" i="0" u="none" strike="noStrike" baseline="0" dirty="0">
                <a:solidFill>
                  <a:srgbClr val="0070C0"/>
                </a:solidFill>
                <a:latin typeface="Century Gothic" panose="020B0502020202020204" pitchFamily="34" charset="0"/>
              </a:rPr>
              <a:t>Possibly often (though not necessarily always) </a:t>
            </a:r>
            <a:r>
              <a:rPr lang="en-US" sz="1800" b="0" i="0" u="none" strike="noStrike" baseline="0" dirty="0">
                <a:solidFill>
                  <a:srgbClr val="000000"/>
                </a:solidFill>
                <a:latin typeface="Century Gothic" panose="020B0502020202020204" pitchFamily="34" charset="0"/>
              </a:rPr>
              <a:t>bounded, […] and </a:t>
            </a:r>
            <a:r>
              <a:rPr lang="en-US" sz="1800" b="1" i="0" u="none" strike="noStrike" baseline="0" dirty="0">
                <a:solidFill>
                  <a:srgbClr val="0070C0"/>
                </a:solidFill>
                <a:latin typeface="Century Gothic" panose="020B0502020202020204" pitchFamily="34" charset="0"/>
              </a:rPr>
              <a:t>Potentially </a:t>
            </a:r>
            <a:r>
              <a:rPr lang="en-US" sz="1800" b="0" i="0" u="none" strike="noStrike" baseline="0" dirty="0">
                <a:solidFill>
                  <a:srgbClr val="000000"/>
                </a:solidFill>
                <a:latin typeface="Century Gothic" panose="020B0502020202020204" pitchFamily="34" charset="0"/>
              </a:rPr>
              <a:t>(and possibly inherently) troublesome. (Meyer and Land </a:t>
            </a:r>
            <a:r>
              <a:rPr lang="en-US" sz="1800" b="0" i="0" u="none" strike="noStrike" baseline="0" dirty="0">
                <a:latin typeface="Century Gothic" panose="020B0502020202020204" pitchFamily="34" charset="0"/>
              </a:rPr>
              <a:t>2003</a:t>
            </a:r>
            <a:r>
              <a:rPr lang="en-US" sz="1800" b="0" i="0" u="none" strike="noStrike" baseline="0" dirty="0">
                <a:solidFill>
                  <a:srgbClr val="000000"/>
                </a:solidFill>
                <a:latin typeface="Century Gothic" panose="020B0502020202020204" pitchFamily="34" charset="0"/>
              </a:rPr>
              <a:t>, 4–5 emphases in the original)</a:t>
            </a:r>
            <a:endParaRPr lang="en-US" dirty="0">
              <a:latin typeface="Century Gothic" panose="020B0502020202020204" pitchFamily="34" charset="0"/>
            </a:endParaRPr>
          </a:p>
        </p:txBody>
      </p:sp>
      <p:sp>
        <p:nvSpPr>
          <p:cNvPr id="8" name="Rectangle 7">
            <a:extLst>
              <a:ext uri="{FF2B5EF4-FFF2-40B4-BE49-F238E27FC236}">
                <a16:creationId xmlns:a16="http://schemas.microsoft.com/office/drawing/2014/main" id="{8D77BBFC-329D-4ACB-8D0E-BCD303165538}"/>
              </a:ext>
            </a:extLst>
          </p:cNvPr>
          <p:cNvSpPr/>
          <p:nvPr/>
        </p:nvSpPr>
        <p:spPr>
          <a:xfrm>
            <a:off x="140594" y="6359887"/>
            <a:ext cx="1798890" cy="369332"/>
          </a:xfrm>
          <a:prstGeom prst="rect">
            <a:avLst/>
          </a:prstGeom>
        </p:spPr>
        <p:txBody>
          <a:bodyPr wrap="none">
            <a:spAutoFit/>
          </a:bodyPr>
          <a:lstStyle/>
          <a:p>
            <a:r>
              <a:rPr lang="en-US" dirty="0">
                <a:solidFill>
                  <a:schemeClr val="dk1"/>
                </a:solidFill>
                <a:latin typeface="Century Gothic"/>
                <a:ea typeface="Century Gothic"/>
                <a:cs typeface="Century Gothic"/>
                <a:sym typeface="Century Gothic"/>
              </a:rPr>
              <a:t>(</a:t>
            </a:r>
            <a:r>
              <a:rPr lang="en-US" dirty="0" err="1">
                <a:solidFill>
                  <a:schemeClr val="dk1"/>
                </a:solidFill>
                <a:latin typeface="Century Gothic"/>
                <a:ea typeface="Century Gothic"/>
                <a:cs typeface="Century Gothic"/>
                <a:sym typeface="Century Gothic"/>
              </a:rPr>
              <a:t>Salwén</a:t>
            </a:r>
            <a:r>
              <a:rPr lang="en-US" dirty="0">
                <a:solidFill>
                  <a:schemeClr val="dk1"/>
                </a:solidFill>
                <a:latin typeface="Century Gothic"/>
                <a:ea typeface="Century Gothic"/>
                <a:cs typeface="Century Gothic"/>
                <a:sym typeface="Century Gothic"/>
              </a:rPr>
              <a:t>, 2019)</a:t>
            </a:r>
            <a:endParaRPr lang="en-US" dirty="0"/>
          </a:p>
        </p:txBody>
      </p:sp>
      <p:sp>
        <p:nvSpPr>
          <p:cNvPr id="9" name="TextBox 8">
            <a:extLst>
              <a:ext uri="{FF2B5EF4-FFF2-40B4-BE49-F238E27FC236}">
                <a16:creationId xmlns:a16="http://schemas.microsoft.com/office/drawing/2014/main" id="{E593A9F8-AFCA-4F96-9678-64D6FD71743D}"/>
              </a:ext>
            </a:extLst>
          </p:cNvPr>
          <p:cNvSpPr txBox="1"/>
          <p:nvPr/>
        </p:nvSpPr>
        <p:spPr>
          <a:xfrm>
            <a:off x="4357873" y="3215650"/>
            <a:ext cx="5402816" cy="2862322"/>
          </a:xfrm>
          <a:prstGeom prst="rect">
            <a:avLst/>
          </a:prstGeom>
          <a:noFill/>
        </p:spPr>
        <p:txBody>
          <a:bodyPr wrap="square">
            <a:spAutoFit/>
          </a:bodyPr>
          <a:lstStyle/>
          <a:p>
            <a:r>
              <a:rPr lang="en-US" dirty="0">
                <a:latin typeface="Century Gothic" panose="020B0502020202020204" pitchFamily="34" charset="0"/>
              </a:rPr>
              <a:t>Threshold concepts are transformative (occasioning a significant shift in the perception of a subject), integrative (exposing the previously hidden inter-relatedness of something) and are </a:t>
            </a:r>
            <a:r>
              <a:rPr lang="en-US" b="1" dirty="0">
                <a:solidFill>
                  <a:srgbClr val="0070C0"/>
                </a:solidFill>
                <a:latin typeface="Century Gothic" panose="020B0502020202020204" pitchFamily="34" charset="0"/>
              </a:rPr>
              <a:t>likely to be, in varying degrees</a:t>
            </a:r>
            <a:r>
              <a:rPr lang="en-US" dirty="0">
                <a:latin typeface="Century Gothic" panose="020B0502020202020204" pitchFamily="34" charset="0"/>
              </a:rPr>
              <a:t>, irreversible (</a:t>
            </a:r>
            <a:r>
              <a:rPr lang="en-US" b="1" dirty="0">
                <a:solidFill>
                  <a:srgbClr val="0070C0"/>
                </a:solidFill>
                <a:latin typeface="Century Gothic" panose="020B0502020202020204" pitchFamily="34" charset="0"/>
              </a:rPr>
              <a:t>unlikely to be forgotten</a:t>
            </a:r>
            <a:r>
              <a:rPr lang="en-US" dirty="0">
                <a:latin typeface="Century Gothic" panose="020B0502020202020204" pitchFamily="34" charset="0"/>
              </a:rPr>
              <a:t>, or unlearned only through considerable effort), and </a:t>
            </a:r>
            <a:r>
              <a:rPr lang="en-US" b="1" dirty="0">
                <a:solidFill>
                  <a:srgbClr val="0070C0"/>
                </a:solidFill>
                <a:latin typeface="Century Gothic" panose="020B0502020202020204" pitchFamily="34" charset="0"/>
              </a:rPr>
              <a:t>frequently</a:t>
            </a:r>
            <a:r>
              <a:rPr lang="en-US" dirty="0">
                <a:latin typeface="Century Gothic" panose="020B0502020202020204" pitchFamily="34" charset="0"/>
              </a:rPr>
              <a:t> troublesome, for a variety of reasons. (Meyer, Land, and </a:t>
            </a:r>
            <a:r>
              <a:rPr lang="en-US" dirty="0" err="1">
                <a:latin typeface="Century Gothic" panose="020B0502020202020204" pitchFamily="34" charset="0"/>
              </a:rPr>
              <a:t>Baille</a:t>
            </a:r>
            <a:r>
              <a:rPr lang="en-US" dirty="0">
                <a:latin typeface="Century Gothic" panose="020B0502020202020204" pitchFamily="34" charset="0"/>
              </a:rPr>
              <a:t> 2010, ix emphases in the original)</a:t>
            </a:r>
          </a:p>
        </p:txBody>
      </p:sp>
      <p:sp>
        <p:nvSpPr>
          <p:cNvPr id="10" name="TextBox 9">
            <a:extLst>
              <a:ext uri="{FF2B5EF4-FFF2-40B4-BE49-F238E27FC236}">
                <a16:creationId xmlns:a16="http://schemas.microsoft.com/office/drawing/2014/main" id="{7F9D7294-CACD-42B4-806B-4609CE7B7E6B}"/>
              </a:ext>
            </a:extLst>
          </p:cNvPr>
          <p:cNvSpPr txBox="1"/>
          <p:nvPr/>
        </p:nvSpPr>
        <p:spPr>
          <a:xfrm>
            <a:off x="646635" y="2078682"/>
            <a:ext cx="3317834" cy="369332"/>
          </a:xfrm>
          <a:prstGeom prst="rect">
            <a:avLst/>
          </a:prstGeom>
          <a:noFill/>
        </p:spPr>
        <p:txBody>
          <a:bodyPr wrap="square">
            <a:spAutoFit/>
          </a:bodyPr>
          <a:lstStyle/>
          <a:p>
            <a:r>
              <a:rPr lang="en-US" b="1" dirty="0">
                <a:latin typeface="Century Gothic" panose="020B0502020202020204" pitchFamily="34" charset="0"/>
              </a:rPr>
              <a:t>Weak conjunctive definition</a:t>
            </a:r>
          </a:p>
        </p:txBody>
      </p:sp>
      <p:sp>
        <p:nvSpPr>
          <p:cNvPr id="11" name="TextBox 10">
            <a:extLst>
              <a:ext uri="{FF2B5EF4-FFF2-40B4-BE49-F238E27FC236}">
                <a16:creationId xmlns:a16="http://schemas.microsoft.com/office/drawing/2014/main" id="{357520DF-C177-4D90-BD60-F1CFB1EB6E0F}"/>
              </a:ext>
            </a:extLst>
          </p:cNvPr>
          <p:cNvSpPr txBox="1"/>
          <p:nvPr/>
        </p:nvSpPr>
        <p:spPr>
          <a:xfrm>
            <a:off x="646635" y="4409987"/>
            <a:ext cx="3317834" cy="369332"/>
          </a:xfrm>
          <a:prstGeom prst="rect">
            <a:avLst/>
          </a:prstGeom>
          <a:noFill/>
        </p:spPr>
        <p:txBody>
          <a:bodyPr wrap="square">
            <a:spAutoFit/>
          </a:bodyPr>
          <a:lstStyle/>
          <a:p>
            <a:r>
              <a:rPr lang="en-US" b="1" dirty="0">
                <a:latin typeface="Century Gothic" panose="020B0502020202020204" pitchFamily="34" charset="0"/>
              </a:rPr>
              <a:t>Mixed conjunctive definition</a:t>
            </a:r>
          </a:p>
        </p:txBody>
      </p:sp>
    </p:spTree>
    <p:extLst>
      <p:ext uri="{BB962C8B-B14F-4D97-AF65-F5344CB8AC3E}">
        <p14:creationId xmlns:p14="http://schemas.microsoft.com/office/powerpoint/2010/main" val="321851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Google Shape;253;p34">
            <a:extLst>
              <a:ext uri="{FF2B5EF4-FFF2-40B4-BE49-F238E27FC236}">
                <a16:creationId xmlns:a16="http://schemas.microsoft.com/office/drawing/2014/main" id="{1D5D599C-92AA-4BD0-A4BE-22CBDD0A9F70}"/>
              </a:ext>
            </a:extLst>
          </p:cNvPr>
          <p:cNvSpPr txBox="1"/>
          <p:nvPr/>
        </p:nvSpPr>
        <p:spPr>
          <a:xfrm>
            <a:off x="546100" y="116867"/>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solidFill>
                  <a:schemeClr val="dk1"/>
                </a:solidFill>
                <a:latin typeface="Century Gothic"/>
                <a:ea typeface="Century Gothic"/>
                <a:cs typeface="Century Gothic"/>
                <a:sym typeface="Century Gothic"/>
              </a:rPr>
              <a:t>The conceptualization of threshold concepts has seemingly diverged across disciplinary lines as well, with authors using different combinations of the criteria (</a:t>
            </a:r>
            <a:r>
              <a:rPr lang="en-US" sz="2000" b="1" dirty="0" err="1">
                <a:solidFill>
                  <a:schemeClr val="dk1"/>
                </a:solidFill>
                <a:latin typeface="Century Gothic"/>
                <a:ea typeface="Century Gothic"/>
                <a:cs typeface="Century Gothic"/>
                <a:sym typeface="Century Gothic"/>
              </a:rPr>
              <a:t>Salwén</a:t>
            </a:r>
            <a:r>
              <a:rPr lang="en-US" sz="2000" b="1" dirty="0">
                <a:solidFill>
                  <a:schemeClr val="dk1"/>
                </a:solidFill>
                <a:latin typeface="Century Gothic"/>
                <a:ea typeface="Century Gothic"/>
                <a:cs typeface="Century Gothic"/>
                <a:sym typeface="Century Gothic"/>
              </a:rPr>
              <a:t>, 2019) and treating threshold concepts differently (i.e., concept, educational framework, theoretical framework, or research framework; Brown et al., 2021) </a:t>
            </a:r>
          </a:p>
        </p:txBody>
      </p:sp>
      <p:pic>
        <p:nvPicPr>
          <p:cNvPr id="3" name="Picture 2">
            <a:extLst>
              <a:ext uri="{FF2B5EF4-FFF2-40B4-BE49-F238E27FC236}">
                <a16:creationId xmlns:a16="http://schemas.microsoft.com/office/drawing/2014/main" id="{A6E351EA-698F-4AAC-B6F3-CBF1686172EB}"/>
              </a:ext>
            </a:extLst>
          </p:cNvPr>
          <p:cNvPicPr/>
          <p:nvPr/>
        </p:nvPicPr>
        <p:blipFill>
          <a:blip r:embed="rId3"/>
          <a:stretch>
            <a:fillRect/>
          </a:stretch>
        </p:blipFill>
        <p:spPr>
          <a:xfrm>
            <a:off x="1657263" y="1785310"/>
            <a:ext cx="8515965" cy="4067923"/>
          </a:xfrm>
          <a:prstGeom prst="rect">
            <a:avLst/>
          </a:prstGeom>
        </p:spPr>
      </p:pic>
      <p:sp>
        <p:nvSpPr>
          <p:cNvPr id="4" name="Rectangle 3">
            <a:extLst>
              <a:ext uri="{FF2B5EF4-FFF2-40B4-BE49-F238E27FC236}">
                <a16:creationId xmlns:a16="http://schemas.microsoft.com/office/drawing/2014/main" id="{C417EDFF-5E69-4FA9-B78F-F1263E261B18}"/>
              </a:ext>
            </a:extLst>
          </p:cNvPr>
          <p:cNvSpPr/>
          <p:nvPr/>
        </p:nvSpPr>
        <p:spPr>
          <a:xfrm>
            <a:off x="6698705" y="5854250"/>
            <a:ext cx="2706190" cy="646331"/>
          </a:xfrm>
          <a:prstGeom prst="rect">
            <a:avLst/>
          </a:prstGeom>
        </p:spPr>
        <p:txBody>
          <a:bodyPr wrap="none">
            <a:spAutoFit/>
          </a:bodyPr>
          <a:lstStyle/>
          <a:p>
            <a:r>
              <a:rPr lang="en-GB" dirty="0">
                <a:solidFill>
                  <a:schemeClr val="accent1"/>
                </a:solidFill>
                <a:latin typeface="Century Gothic" panose="020B0502020202020204" pitchFamily="34" charset="0"/>
                <a:ea typeface="Times New Roman" panose="02020603050405020304" pitchFamily="18" charset="0"/>
              </a:rPr>
              <a:t>‘writing is a social and </a:t>
            </a:r>
          </a:p>
          <a:p>
            <a:r>
              <a:rPr lang="en-GB" dirty="0">
                <a:solidFill>
                  <a:schemeClr val="accent1"/>
                </a:solidFill>
                <a:latin typeface="Century Gothic" panose="020B0502020202020204" pitchFamily="34" charset="0"/>
                <a:ea typeface="Times New Roman" panose="02020603050405020304" pitchFamily="18" charset="0"/>
              </a:rPr>
              <a:t>rhetorical activity.’</a:t>
            </a:r>
            <a:endParaRPr lang="en-US" dirty="0">
              <a:solidFill>
                <a:schemeClr val="accent1"/>
              </a:solidFill>
              <a:latin typeface="Century Gothic" panose="020B0502020202020204" pitchFamily="34" charset="0"/>
            </a:endParaRPr>
          </a:p>
        </p:txBody>
      </p:sp>
      <p:sp>
        <p:nvSpPr>
          <p:cNvPr id="5" name="Rectangle 4">
            <a:extLst>
              <a:ext uri="{FF2B5EF4-FFF2-40B4-BE49-F238E27FC236}">
                <a16:creationId xmlns:a16="http://schemas.microsoft.com/office/drawing/2014/main" id="{2A2D3795-67F7-4682-907A-A9D3699658A9}"/>
              </a:ext>
            </a:extLst>
          </p:cNvPr>
          <p:cNvSpPr/>
          <p:nvPr/>
        </p:nvSpPr>
        <p:spPr>
          <a:xfrm>
            <a:off x="2751610" y="5971432"/>
            <a:ext cx="2436886" cy="369332"/>
          </a:xfrm>
          <a:prstGeom prst="rect">
            <a:avLst/>
          </a:prstGeom>
        </p:spPr>
        <p:txBody>
          <a:bodyPr wrap="none">
            <a:spAutoFit/>
          </a:bodyPr>
          <a:lstStyle/>
          <a:p>
            <a:r>
              <a:rPr lang="en-GB" dirty="0">
                <a:solidFill>
                  <a:schemeClr val="accent1"/>
                </a:solidFill>
                <a:latin typeface="Century Gothic" panose="020B0502020202020204" pitchFamily="34" charset="0"/>
                <a:ea typeface="Times New Roman" panose="02020603050405020304" pitchFamily="18" charset="0"/>
              </a:rPr>
              <a:t>‘frequency domain’</a:t>
            </a:r>
            <a:endParaRPr lang="en-US" dirty="0">
              <a:solidFill>
                <a:schemeClr val="accent1"/>
              </a:solidFill>
              <a:latin typeface="Century Gothic" panose="020B0502020202020204" pitchFamily="34" charset="0"/>
            </a:endParaRPr>
          </a:p>
        </p:txBody>
      </p:sp>
      <p:sp>
        <p:nvSpPr>
          <p:cNvPr id="6" name="Rectangle 5">
            <a:extLst>
              <a:ext uri="{FF2B5EF4-FFF2-40B4-BE49-F238E27FC236}">
                <a16:creationId xmlns:a16="http://schemas.microsoft.com/office/drawing/2014/main" id="{3B935ECD-B51F-4C27-BD4F-199F3E0020CD}"/>
              </a:ext>
            </a:extLst>
          </p:cNvPr>
          <p:cNvSpPr/>
          <p:nvPr/>
        </p:nvSpPr>
        <p:spPr>
          <a:xfrm>
            <a:off x="140594" y="6359887"/>
            <a:ext cx="1936749" cy="369332"/>
          </a:xfrm>
          <a:prstGeom prst="rect">
            <a:avLst/>
          </a:prstGeom>
        </p:spPr>
        <p:txBody>
          <a:bodyPr wrap="none">
            <a:spAutoFit/>
          </a:bodyPr>
          <a:lstStyle/>
          <a:p>
            <a:r>
              <a:rPr lang="en-US" dirty="0">
                <a:solidFill>
                  <a:schemeClr val="dk1"/>
                </a:solidFill>
                <a:latin typeface="Century Gothic"/>
                <a:ea typeface="Century Gothic"/>
                <a:cs typeface="Century Gothic"/>
                <a:sym typeface="Century Gothic"/>
              </a:rPr>
              <a:t>(Reeping, 2020)</a:t>
            </a:r>
            <a:endParaRPr lang="en-US" dirty="0"/>
          </a:p>
        </p:txBody>
      </p:sp>
    </p:spTree>
    <p:extLst>
      <p:ext uri="{BB962C8B-B14F-4D97-AF65-F5344CB8AC3E}">
        <p14:creationId xmlns:p14="http://schemas.microsoft.com/office/powerpoint/2010/main" val="2930535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Google Shape;253;p34">
            <a:extLst>
              <a:ext uri="{FF2B5EF4-FFF2-40B4-BE49-F238E27FC236}">
                <a16:creationId xmlns:a16="http://schemas.microsoft.com/office/drawing/2014/main" id="{1D5D599C-92AA-4BD0-A4BE-22CBDD0A9F70}"/>
              </a:ext>
            </a:extLst>
          </p:cNvPr>
          <p:cNvSpPr txBox="1"/>
          <p:nvPr/>
        </p:nvSpPr>
        <p:spPr>
          <a:xfrm>
            <a:off x="534526" y="357419"/>
            <a:ext cx="11430000" cy="658637"/>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solidFill>
                  <a:schemeClr val="dk1"/>
                </a:solidFill>
                <a:latin typeface="Century Gothic"/>
                <a:ea typeface="Century Gothic"/>
                <a:cs typeface="Century Gothic"/>
                <a:sym typeface="Century Gothic"/>
              </a:rPr>
              <a:t>Another salient issue put forward by Nicola-Richmond et al. (2018) involves the timing and length of studies concerning threshold concepts </a:t>
            </a:r>
          </a:p>
        </p:txBody>
      </p:sp>
      <p:pic>
        <p:nvPicPr>
          <p:cNvPr id="3" name="Picture 2">
            <a:extLst>
              <a:ext uri="{FF2B5EF4-FFF2-40B4-BE49-F238E27FC236}">
                <a16:creationId xmlns:a16="http://schemas.microsoft.com/office/drawing/2014/main" id="{A6E351EA-698F-4AAC-B6F3-CBF1686172EB}"/>
              </a:ext>
            </a:extLst>
          </p:cNvPr>
          <p:cNvPicPr/>
          <p:nvPr/>
        </p:nvPicPr>
        <p:blipFill>
          <a:blip r:embed="rId3">
            <a:alphaModFix amt="20000"/>
          </a:blip>
          <a:stretch>
            <a:fillRect/>
          </a:stretch>
        </p:blipFill>
        <p:spPr>
          <a:xfrm>
            <a:off x="1634113" y="1542242"/>
            <a:ext cx="8515965" cy="4067923"/>
          </a:xfrm>
          <a:prstGeom prst="rect">
            <a:avLst/>
          </a:prstGeom>
        </p:spPr>
      </p:pic>
      <p:sp>
        <p:nvSpPr>
          <p:cNvPr id="4" name="Rectangle 3">
            <a:extLst>
              <a:ext uri="{FF2B5EF4-FFF2-40B4-BE49-F238E27FC236}">
                <a16:creationId xmlns:a16="http://schemas.microsoft.com/office/drawing/2014/main" id="{C417EDFF-5E69-4FA9-B78F-F1263E261B18}"/>
              </a:ext>
            </a:extLst>
          </p:cNvPr>
          <p:cNvSpPr/>
          <p:nvPr/>
        </p:nvSpPr>
        <p:spPr>
          <a:xfrm>
            <a:off x="6698705" y="5854250"/>
            <a:ext cx="2706190" cy="646331"/>
          </a:xfrm>
          <a:prstGeom prst="rect">
            <a:avLst/>
          </a:prstGeom>
        </p:spPr>
        <p:txBody>
          <a:bodyPr wrap="none">
            <a:spAutoFit/>
          </a:bodyPr>
          <a:lstStyle/>
          <a:p>
            <a:r>
              <a:rPr lang="en-GB" dirty="0">
                <a:solidFill>
                  <a:schemeClr val="bg1">
                    <a:lumMod val="85000"/>
                  </a:schemeClr>
                </a:solidFill>
                <a:latin typeface="Century Gothic" panose="020B0502020202020204" pitchFamily="34" charset="0"/>
                <a:ea typeface="Times New Roman" panose="02020603050405020304" pitchFamily="18" charset="0"/>
              </a:rPr>
              <a:t>‘writing is a social and </a:t>
            </a:r>
          </a:p>
          <a:p>
            <a:r>
              <a:rPr lang="en-GB" dirty="0">
                <a:solidFill>
                  <a:schemeClr val="bg1">
                    <a:lumMod val="85000"/>
                  </a:schemeClr>
                </a:solidFill>
                <a:latin typeface="Century Gothic" panose="020B0502020202020204" pitchFamily="34" charset="0"/>
                <a:ea typeface="Times New Roman" panose="02020603050405020304" pitchFamily="18" charset="0"/>
              </a:rPr>
              <a:t>rhetorical activity.’</a:t>
            </a:r>
            <a:endParaRPr lang="en-US" dirty="0">
              <a:solidFill>
                <a:schemeClr val="bg1">
                  <a:lumMod val="85000"/>
                </a:schemeClr>
              </a:solidFill>
              <a:latin typeface="Century Gothic" panose="020B0502020202020204" pitchFamily="34" charset="0"/>
            </a:endParaRPr>
          </a:p>
        </p:txBody>
      </p:sp>
      <p:sp>
        <p:nvSpPr>
          <p:cNvPr id="5" name="Rectangle 4">
            <a:extLst>
              <a:ext uri="{FF2B5EF4-FFF2-40B4-BE49-F238E27FC236}">
                <a16:creationId xmlns:a16="http://schemas.microsoft.com/office/drawing/2014/main" id="{2A2D3795-67F7-4682-907A-A9D3699658A9}"/>
              </a:ext>
            </a:extLst>
          </p:cNvPr>
          <p:cNvSpPr/>
          <p:nvPr/>
        </p:nvSpPr>
        <p:spPr>
          <a:xfrm>
            <a:off x="2751610" y="5971432"/>
            <a:ext cx="2436886" cy="369332"/>
          </a:xfrm>
          <a:prstGeom prst="rect">
            <a:avLst/>
          </a:prstGeom>
        </p:spPr>
        <p:txBody>
          <a:bodyPr wrap="none">
            <a:spAutoFit/>
          </a:bodyPr>
          <a:lstStyle/>
          <a:p>
            <a:r>
              <a:rPr lang="en-GB" dirty="0">
                <a:solidFill>
                  <a:schemeClr val="bg1">
                    <a:lumMod val="85000"/>
                  </a:schemeClr>
                </a:solidFill>
                <a:latin typeface="Century Gothic" panose="020B0502020202020204" pitchFamily="34" charset="0"/>
                <a:ea typeface="Times New Roman" panose="02020603050405020304" pitchFamily="18" charset="0"/>
              </a:rPr>
              <a:t>‘frequency domain’</a:t>
            </a:r>
            <a:endParaRPr lang="en-US" dirty="0">
              <a:solidFill>
                <a:schemeClr val="bg1">
                  <a:lumMod val="85000"/>
                </a:schemeClr>
              </a:solidFill>
              <a:latin typeface="Century Gothic" panose="020B0502020202020204" pitchFamily="34" charset="0"/>
            </a:endParaRPr>
          </a:p>
        </p:txBody>
      </p:sp>
      <p:sp>
        <p:nvSpPr>
          <p:cNvPr id="6" name="Rectangle 5">
            <a:extLst>
              <a:ext uri="{FF2B5EF4-FFF2-40B4-BE49-F238E27FC236}">
                <a16:creationId xmlns:a16="http://schemas.microsoft.com/office/drawing/2014/main" id="{3B935ECD-B51F-4C27-BD4F-199F3E0020CD}"/>
              </a:ext>
            </a:extLst>
          </p:cNvPr>
          <p:cNvSpPr/>
          <p:nvPr/>
        </p:nvSpPr>
        <p:spPr>
          <a:xfrm>
            <a:off x="140594" y="6359887"/>
            <a:ext cx="1936749" cy="369332"/>
          </a:xfrm>
          <a:prstGeom prst="rect">
            <a:avLst/>
          </a:prstGeom>
        </p:spPr>
        <p:txBody>
          <a:bodyPr wrap="none">
            <a:spAutoFit/>
          </a:bodyPr>
          <a:lstStyle/>
          <a:p>
            <a:r>
              <a:rPr lang="en-US" dirty="0">
                <a:solidFill>
                  <a:schemeClr val="bg1">
                    <a:lumMod val="85000"/>
                  </a:schemeClr>
                </a:solidFill>
                <a:latin typeface="Century Gothic"/>
                <a:ea typeface="Century Gothic"/>
                <a:cs typeface="Century Gothic"/>
                <a:sym typeface="Century Gothic"/>
              </a:rPr>
              <a:t>(Reeping, 2020)</a:t>
            </a:r>
            <a:endParaRPr lang="en-US" dirty="0">
              <a:solidFill>
                <a:schemeClr val="bg1">
                  <a:lumMod val="85000"/>
                </a:schemeClr>
              </a:solidFill>
            </a:endParaRPr>
          </a:p>
        </p:txBody>
      </p:sp>
      <p:sp>
        <p:nvSpPr>
          <p:cNvPr id="11" name="Rectangle 10">
            <a:extLst>
              <a:ext uri="{FF2B5EF4-FFF2-40B4-BE49-F238E27FC236}">
                <a16:creationId xmlns:a16="http://schemas.microsoft.com/office/drawing/2014/main" id="{8B5D7A73-33C7-42F7-A2BE-484E73F09A89}"/>
              </a:ext>
            </a:extLst>
          </p:cNvPr>
          <p:cNvSpPr/>
          <p:nvPr/>
        </p:nvSpPr>
        <p:spPr>
          <a:xfrm>
            <a:off x="0" y="2410699"/>
            <a:ext cx="12192000" cy="2554545"/>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2000" dirty="0">
                <a:solidFill>
                  <a:schemeClr val="tx1"/>
                </a:solidFill>
                <a:latin typeface="Century Gothic" panose="020B0502020202020204" pitchFamily="34" charset="0"/>
              </a:rPr>
              <a:t>“A </a:t>
            </a:r>
            <a:r>
              <a:rPr lang="en-US" sz="2000" b="1" dirty="0">
                <a:solidFill>
                  <a:schemeClr val="accent1">
                    <a:lumMod val="75000"/>
                  </a:schemeClr>
                </a:solidFill>
                <a:latin typeface="Century Gothic" panose="020B0502020202020204" pitchFamily="34" charset="0"/>
              </a:rPr>
              <a:t>number of papers have explored the acquisition of threshold concepts in an isolated</a:t>
            </a:r>
          </a:p>
          <a:p>
            <a:r>
              <a:rPr lang="en-US" sz="2000" b="1" dirty="0">
                <a:solidFill>
                  <a:schemeClr val="accent1">
                    <a:lumMod val="75000"/>
                  </a:schemeClr>
                </a:solidFill>
                <a:latin typeface="Century Gothic" panose="020B0502020202020204" pitchFamily="34" charset="0"/>
              </a:rPr>
              <a:t>semester-long subject or unit</a:t>
            </a:r>
            <a:r>
              <a:rPr lang="en-US" sz="2000" dirty="0">
                <a:solidFill>
                  <a:schemeClr val="tx1"/>
                </a:solidFill>
                <a:latin typeface="Century Gothic" panose="020B0502020202020204" pitchFamily="34" charset="0"/>
              </a:rPr>
              <a:t>, potentially confounding the precept that threshold concepts</a:t>
            </a:r>
          </a:p>
          <a:p>
            <a:r>
              <a:rPr lang="en-US" sz="2000" dirty="0">
                <a:solidFill>
                  <a:schemeClr val="tx1"/>
                </a:solidFill>
                <a:latin typeface="Century Gothic" panose="020B0502020202020204" pitchFamily="34" charset="0"/>
              </a:rPr>
              <a:t>are considered the ‘big ideas’ in a discipline. A number of investigations </a:t>
            </a:r>
            <a:r>
              <a:rPr lang="en-US" sz="2000" b="1" dirty="0">
                <a:solidFill>
                  <a:schemeClr val="accent1">
                    <a:lumMod val="75000"/>
                  </a:schemeClr>
                </a:solidFill>
                <a:latin typeface="Century Gothic" panose="020B0502020202020204" pitchFamily="34" charset="0"/>
              </a:rPr>
              <a:t>exploring threshold concepts across a whole </a:t>
            </a:r>
            <a:r>
              <a:rPr lang="en-US" sz="2000" b="1" dirty="0" err="1">
                <a:solidFill>
                  <a:schemeClr val="accent1">
                    <a:lumMod val="75000"/>
                  </a:schemeClr>
                </a:solidFill>
                <a:latin typeface="Century Gothic" panose="020B0502020202020204" pitchFamily="34" charset="0"/>
              </a:rPr>
              <a:t>programme</a:t>
            </a:r>
            <a:r>
              <a:rPr lang="en-US" sz="2000" b="1" dirty="0">
                <a:solidFill>
                  <a:schemeClr val="accent1">
                    <a:lumMod val="75000"/>
                  </a:schemeClr>
                </a:solidFill>
                <a:latin typeface="Century Gothic" panose="020B0502020202020204" pitchFamily="34" charset="0"/>
              </a:rPr>
              <a:t> curriculum identified only five to eight threshold concepts </a:t>
            </a:r>
            <a:r>
              <a:rPr lang="en-US" sz="2000" dirty="0">
                <a:solidFill>
                  <a:schemeClr val="tx1"/>
                </a:solidFill>
                <a:latin typeface="Century Gothic" panose="020B0502020202020204" pitchFamily="34" charset="0"/>
              </a:rPr>
              <a:t>(Rodger &amp; Turpin, 2011; Taylor et al., 2011); so it is possible that </a:t>
            </a:r>
            <a:r>
              <a:rPr lang="en-US" sz="2000" b="1" dirty="0">
                <a:solidFill>
                  <a:schemeClr val="accent1">
                    <a:lumMod val="75000"/>
                  </a:schemeClr>
                </a:solidFill>
                <a:latin typeface="Century Gothic" panose="020B0502020202020204" pitchFamily="34" charset="0"/>
              </a:rPr>
              <a:t>acquisition may occur over a number of years and subjects rather than over a shorter period of time</a:t>
            </a:r>
            <a:r>
              <a:rPr lang="en-US" sz="2000" dirty="0">
                <a:solidFill>
                  <a:schemeClr val="tx1"/>
                </a:solidFill>
                <a:latin typeface="Century Gothic" panose="020B0502020202020204" pitchFamily="34" charset="0"/>
              </a:rPr>
              <a:t>. This would suggest that the </a:t>
            </a:r>
            <a:r>
              <a:rPr lang="en-US" sz="2000" b="1" dirty="0">
                <a:solidFill>
                  <a:schemeClr val="accent1">
                    <a:lumMod val="75000"/>
                  </a:schemeClr>
                </a:solidFill>
                <a:latin typeface="Century Gothic" panose="020B0502020202020204" pitchFamily="34" charset="0"/>
              </a:rPr>
              <a:t>measurement of threshold crossing may benefit from a whole-of-</a:t>
            </a:r>
            <a:r>
              <a:rPr lang="en-US" sz="2000" b="1" dirty="0" err="1">
                <a:solidFill>
                  <a:schemeClr val="accent1">
                    <a:lumMod val="75000"/>
                  </a:schemeClr>
                </a:solidFill>
                <a:latin typeface="Century Gothic" panose="020B0502020202020204" pitchFamily="34" charset="0"/>
              </a:rPr>
              <a:t>programme</a:t>
            </a:r>
            <a:r>
              <a:rPr lang="en-US" sz="2000" b="1" dirty="0">
                <a:solidFill>
                  <a:schemeClr val="accent1">
                    <a:lumMod val="75000"/>
                  </a:schemeClr>
                </a:solidFill>
                <a:latin typeface="Century Gothic" panose="020B0502020202020204" pitchFamily="34" charset="0"/>
              </a:rPr>
              <a:t> approach </a:t>
            </a:r>
            <a:r>
              <a:rPr lang="en-US" sz="2000" dirty="0">
                <a:solidFill>
                  <a:schemeClr val="tx1"/>
                </a:solidFill>
                <a:latin typeface="Century Gothic" panose="020B0502020202020204" pitchFamily="34" charset="0"/>
              </a:rPr>
              <a:t>rather than being investigated in individual units.” (p. 111)</a:t>
            </a:r>
          </a:p>
        </p:txBody>
      </p:sp>
    </p:spTree>
    <p:extLst>
      <p:ext uri="{BB962C8B-B14F-4D97-AF65-F5344CB8AC3E}">
        <p14:creationId xmlns:p14="http://schemas.microsoft.com/office/powerpoint/2010/main" val="1498685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Google Shape;253;p34">
            <a:extLst>
              <a:ext uri="{FF2B5EF4-FFF2-40B4-BE49-F238E27FC236}">
                <a16:creationId xmlns:a16="http://schemas.microsoft.com/office/drawing/2014/main" id="{1D5D599C-92AA-4BD0-A4BE-22CBDD0A9F70}"/>
              </a:ext>
            </a:extLst>
          </p:cNvPr>
          <p:cNvSpPr txBox="1"/>
          <p:nvPr/>
        </p:nvSpPr>
        <p:spPr>
          <a:xfrm>
            <a:off x="546100" y="257943"/>
            <a:ext cx="11430000" cy="1020817"/>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solidFill>
                  <a:schemeClr val="dk1"/>
                </a:solidFill>
                <a:latin typeface="Century Gothic"/>
                <a:ea typeface="Century Gothic"/>
                <a:cs typeface="Century Gothic"/>
                <a:sym typeface="Century Gothic"/>
              </a:rPr>
              <a:t>To what end is focusing on individual qualities or batches of qualities of proposed threshold concepts advancing their use in an educational sense; what about a research sense?  </a:t>
            </a:r>
          </a:p>
        </p:txBody>
      </p:sp>
      <p:sp>
        <p:nvSpPr>
          <p:cNvPr id="7" name="TextBox 6">
            <a:extLst>
              <a:ext uri="{FF2B5EF4-FFF2-40B4-BE49-F238E27FC236}">
                <a16:creationId xmlns:a16="http://schemas.microsoft.com/office/drawing/2014/main" id="{4DE69945-FC51-40E5-812D-1CF179E7FB23}"/>
              </a:ext>
            </a:extLst>
          </p:cNvPr>
          <p:cNvSpPr txBox="1"/>
          <p:nvPr/>
        </p:nvSpPr>
        <p:spPr>
          <a:xfrm>
            <a:off x="4327268" y="1534160"/>
            <a:ext cx="3095586" cy="584775"/>
          </a:xfrm>
          <a:prstGeom prst="rect">
            <a:avLst/>
          </a:prstGeom>
          <a:noFill/>
        </p:spPr>
        <p:txBody>
          <a:bodyPr wrap="square" rtlCol="0">
            <a:spAutoFit/>
          </a:bodyPr>
          <a:lstStyle/>
          <a:p>
            <a:r>
              <a:rPr lang="en-US" sz="3200" b="1" dirty="0">
                <a:solidFill>
                  <a:schemeClr val="accent1">
                    <a:lumMod val="75000"/>
                  </a:schemeClr>
                </a:solidFill>
                <a:latin typeface="Century Gothic" panose="020B0502020202020204" pitchFamily="34" charset="0"/>
              </a:rPr>
              <a:t>Transformative</a:t>
            </a:r>
            <a:endParaRPr lang="en-US" sz="3200" dirty="0">
              <a:solidFill>
                <a:schemeClr val="accent1">
                  <a:lumMod val="75000"/>
                </a:schemeClr>
              </a:solidFill>
              <a:latin typeface="Century Gothic" panose="020B0502020202020204" pitchFamily="34" charset="0"/>
            </a:endParaRPr>
          </a:p>
        </p:txBody>
      </p:sp>
      <p:sp>
        <p:nvSpPr>
          <p:cNvPr id="8" name="TextBox 7">
            <a:extLst>
              <a:ext uri="{FF2B5EF4-FFF2-40B4-BE49-F238E27FC236}">
                <a16:creationId xmlns:a16="http://schemas.microsoft.com/office/drawing/2014/main" id="{9BBDF865-17AF-46D8-B868-86F721CDC2A8}"/>
              </a:ext>
            </a:extLst>
          </p:cNvPr>
          <p:cNvSpPr txBox="1"/>
          <p:nvPr/>
        </p:nvSpPr>
        <p:spPr>
          <a:xfrm>
            <a:off x="2426526" y="2535864"/>
            <a:ext cx="3095586" cy="584775"/>
          </a:xfrm>
          <a:prstGeom prst="rect">
            <a:avLst/>
          </a:prstGeom>
          <a:noFill/>
        </p:spPr>
        <p:txBody>
          <a:bodyPr wrap="square" rtlCol="0">
            <a:spAutoFit/>
          </a:bodyPr>
          <a:lstStyle/>
          <a:p>
            <a:r>
              <a:rPr lang="en-US" sz="3200" b="1" dirty="0">
                <a:solidFill>
                  <a:schemeClr val="accent1">
                    <a:lumMod val="75000"/>
                  </a:schemeClr>
                </a:solidFill>
                <a:latin typeface="Century Gothic" panose="020B0502020202020204" pitchFamily="34" charset="0"/>
              </a:rPr>
              <a:t>Troublesome</a:t>
            </a:r>
          </a:p>
        </p:txBody>
      </p:sp>
      <p:sp>
        <p:nvSpPr>
          <p:cNvPr id="9" name="TextBox 8">
            <a:extLst>
              <a:ext uri="{FF2B5EF4-FFF2-40B4-BE49-F238E27FC236}">
                <a16:creationId xmlns:a16="http://schemas.microsoft.com/office/drawing/2014/main" id="{B80E6988-577D-4815-BCE9-40D82B46D570}"/>
              </a:ext>
            </a:extLst>
          </p:cNvPr>
          <p:cNvSpPr txBox="1"/>
          <p:nvPr/>
        </p:nvSpPr>
        <p:spPr>
          <a:xfrm>
            <a:off x="2426526" y="3405645"/>
            <a:ext cx="3095586" cy="584775"/>
          </a:xfrm>
          <a:prstGeom prst="rect">
            <a:avLst/>
          </a:prstGeom>
          <a:noFill/>
        </p:spPr>
        <p:txBody>
          <a:bodyPr wrap="square" rtlCol="0">
            <a:spAutoFit/>
          </a:bodyPr>
          <a:lstStyle/>
          <a:p>
            <a:r>
              <a:rPr lang="en-US" sz="3200" b="1" dirty="0">
                <a:solidFill>
                  <a:schemeClr val="accent1">
                    <a:lumMod val="75000"/>
                  </a:schemeClr>
                </a:solidFill>
                <a:latin typeface="Century Gothic" panose="020B0502020202020204" pitchFamily="34" charset="0"/>
              </a:rPr>
              <a:t>Integrative</a:t>
            </a:r>
          </a:p>
        </p:txBody>
      </p:sp>
      <p:sp>
        <p:nvSpPr>
          <p:cNvPr id="10" name="TextBox 9">
            <a:extLst>
              <a:ext uri="{FF2B5EF4-FFF2-40B4-BE49-F238E27FC236}">
                <a16:creationId xmlns:a16="http://schemas.microsoft.com/office/drawing/2014/main" id="{0748BF60-903A-40BD-9979-1D3D546BADB5}"/>
              </a:ext>
            </a:extLst>
          </p:cNvPr>
          <p:cNvSpPr txBox="1"/>
          <p:nvPr/>
        </p:nvSpPr>
        <p:spPr>
          <a:xfrm>
            <a:off x="2426526" y="4275426"/>
            <a:ext cx="3095586" cy="584775"/>
          </a:xfrm>
          <a:prstGeom prst="rect">
            <a:avLst/>
          </a:prstGeom>
          <a:noFill/>
        </p:spPr>
        <p:txBody>
          <a:bodyPr wrap="square" rtlCol="0">
            <a:spAutoFit/>
          </a:bodyPr>
          <a:lstStyle/>
          <a:p>
            <a:r>
              <a:rPr lang="en-US" sz="3200" b="1" dirty="0">
                <a:solidFill>
                  <a:schemeClr val="accent1">
                    <a:lumMod val="75000"/>
                  </a:schemeClr>
                </a:solidFill>
                <a:latin typeface="Century Gothic" panose="020B0502020202020204" pitchFamily="34" charset="0"/>
              </a:rPr>
              <a:t>Bounded</a:t>
            </a:r>
          </a:p>
        </p:txBody>
      </p:sp>
      <p:sp>
        <p:nvSpPr>
          <p:cNvPr id="11" name="TextBox 10">
            <a:extLst>
              <a:ext uri="{FF2B5EF4-FFF2-40B4-BE49-F238E27FC236}">
                <a16:creationId xmlns:a16="http://schemas.microsoft.com/office/drawing/2014/main" id="{5B6E1DE2-DFDD-49F4-98FE-FCA7FBA65DEE}"/>
              </a:ext>
            </a:extLst>
          </p:cNvPr>
          <p:cNvSpPr txBox="1"/>
          <p:nvPr/>
        </p:nvSpPr>
        <p:spPr>
          <a:xfrm>
            <a:off x="6381306" y="2535864"/>
            <a:ext cx="3095586" cy="584775"/>
          </a:xfrm>
          <a:prstGeom prst="rect">
            <a:avLst/>
          </a:prstGeom>
          <a:noFill/>
        </p:spPr>
        <p:txBody>
          <a:bodyPr wrap="square" rtlCol="0">
            <a:spAutoFit/>
          </a:bodyPr>
          <a:lstStyle/>
          <a:p>
            <a:r>
              <a:rPr lang="en-US" sz="3200" b="1" dirty="0">
                <a:solidFill>
                  <a:schemeClr val="accent1">
                    <a:lumMod val="75000"/>
                  </a:schemeClr>
                </a:solidFill>
                <a:latin typeface="Century Gothic" panose="020B0502020202020204" pitchFamily="34" charset="0"/>
              </a:rPr>
              <a:t>Discursive</a:t>
            </a:r>
          </a:p>
        </p:txBody>
      </p:sp>
      <p:sp>
        <p:nvSpPr>
          <p:cNvPr id="12" name="TextBox 11">
            <a:extLst>
              <a:ext uri="{FF2B5EF4-FFF2-40B4-BE49-F238E27FC236}">
                <a16:creationId xmlns:a16="http://schemas.microsoft.com/office/drawing/2014/main" id="{605AA6C5-FD57-4A38-88DA-C5017C0FA98E}"/>
              </a:ext>
            </a:extLst>
          </p:cNvPr>
          <p:cNvSpPr txBox="1"/>
          <p:nvPr/>
        </p:nvSpPr>
        <p:spPr>
          <a:xfrm>
            <a:off x="6381306" y="3405645"/>
            <a:ext cx="3095586" cy="584775"/>
          </a:xfrm>
          <a:prstGeom prst="rect">
            <a:avLst/>
          </a:prstGeom>
          <a:noFill/>
        </p:spPr>
        <p:txBody>
          <a:bodyPr wrap="square" rtlCol="0">
            <a:spAutoFit/>
          </a:bodyPr>
          <a:lstStyle/>
          <a:p>
            <a:r>
              <a:rPr lang="en-US" sz="3200" b="1" dirty="0">
                <a:solidFill>
                  <a:schemeClr val="accent1">
                    <a:lumMod val="75000"/>
                  </a:schemeClr>
                </a:solidFill>
                <a:latin typeface="Century Gothic" panose="020B0502020202020204" pitchFamily="34" charset="0"/>
              </a:rPr>
              <a:t>Reconstitutive</a:t>
            </a:r>
          </a:p>
        </p:txBody>
      </p:sp>
      <p:sp>
        <p:nvSpPr>
          <p:cNvPr id="13" name="TextBox 12">
            <a:extLst>
              <a:ext uri="{FF2B5EF4-FFF2-40B4-BE49-F238E27FC236}">
                <a16:creationId xmlns:a16="http://schemas.microsoft.com/office/drawing/2014/main" id="{BA7CCA4D-97FF-4819-84FB-F21EA5C0F7F9}"/>
              </a:ext>
            </a:extLst>
          </p:cNvPr>
          <p:cNvSpPr txBox="1"/>
          <p:nvPr/>
        </p:nvSpPr>
        <p:spPr>
          <a:xfrm>
            <a:off x="6381306" y="4275425"/>
            <a:ext cx="3095586" cy="584775"/>
          </a:xfrm>
          <a:prstGeom prst="rect">
            <a:avLst/>
          </a:prstGeom>
          <a:noFill/>
        </p:spPr>
        <p:txBody>
          <a:bodyPr wrap="square" rtlCol="0">
            <a:spAutoFit/>
          </a:bodyPr>
          <a:lstStyle/>
          <a:p>
            <a:r>
              <a:rPr lang="en-US" sz="3200" b="1" dirty="0">
                <a:solidFill>
                  <a:schemeClr val="accent1">
                    <a:lumMod val="75000"/>
                  </a:schemeClr>
                </a:solidFill>
                <a:latin typeface="Century Gothic" panose="020B0502020202020204" pitchFamily="34" charset="0"/>
              </a:rPr>
              <a:t>Liminality</a:t>
            </a:r>
          </a:p>
        </p:txBody>
      </p:sp>
      <p:sp>
        <p:nvSpPr>
          <p:cNvPr id="14" name="Rectangle 13">
            <a:extLst>
              <a:ext uri="{FF2B5EF4-FFF2-40B4-BE49-F238E27FC236}">
                <a16:creationId xmlns:a16="http://schemas.microsoft.com/office/drawing/2014/main" id="{E80EB409-EB6A-463E-BE34-FA44F7D7CF43}"/>
              </a:ext>
            </a:extLst>
          </p:cNvPr>
          <p:cNvSpPr/>
          <p:nvPr/>
        </p:nvSpPr>
        <p:spPr>
          <a:xfrm>
            <a:off x="0" y="5430172"/>
            <a:ext cx="12192000" cy="830997"/>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2400" b="1" dirty="0">
                <a:solidFill>
                  <a:schemeClr val="tx1"/>
                </a:solidFill>
                <a:latin typeface="Century Gothic" panose="020B0502020202020204" pitchFamily="34" charset="0"/>
              </a:rPr>
              <a:t>Building off a remark by Nicola-Richmond et al. (2018)…it’s possible that </a:t>
            </a:r>
            <a:r>
              <a:rPr lang="en-US" sz="2400" b="1" dirty="0">
                <a:solidFill>
                  <a:schemeClr val="accent1">
                    <a:lumMod val="75000"/>
                  </a:schemeClr>
                </a:solidFill>
                <a:latin typeface="Century Gothic" panose="020B0502020202020204" pitchFamily="34" charset="0"/>
              </a:rPr>
              <a:t>mixed methods research </a:t>
            </a:r>
            <a:r>
              <a:rPr lang="en-US" sz="2400" b="1" dirty="0">
                <a:solidFill>
                  <a:schemeClr val="tx1"/>
                </a:solidFill>
                <a:latin typeface="Century Gothic" panose="020B0502020202020204" pitchFamily="34" charset="0"/>
              </a:rPr>
              <a:t>is needed to address definitional issues </a:t>
            </a:r>
          </a:p>
        </p:txBody>
      </p:sp>
    </p:spTree>
    <p:extLst>
      <p:ext uri="{BB962C8B-B14F-4D97-AF65-F5344CB8AC3E}">
        <p14:creationId xmlns:p14="http://schemas.microsoft.com/office/powerpoint/2010/main" val="231194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79F969-4199-4BA5-B694-EF4608C02416}"/>
              </a:ext>
            </a:extLst>
          </p:cNvPr>
          <p:cNvPicPr>
            <a:picLocks noChangeAspect="1"/>
          </p:cNvPicPr>
          <p:nvPr/>
        </p:nvPicPr>
        <p:blipFill>
          <a:blip r:embed="rId3">
            <a:alphaModFix amt="20000"/>
          </a:blip>
          <a:stretch>
            <a:fillRect/>
          </a:stretch>
        </p:blipFill>
        <p:spPr>
          <a:xfrm>
            <a:off x="2399062" y="1555018"/>
            <a:ext cx="7174429" cy="5592009"/>
          </a:xfrm>
          <a:prstGeom prst="rect">
            <a:avLst/>
          </a:prstGeom>
        </p:spPr>
      </p:pic>
      <p:sp>
        <p:nvSpPr>
          <p:cNvPr id="39" name="Google Shape;253;p34">
            <a:extLst>
              <a:ext uri="{FF2B5EF4-FFF2-40B4-BE49-F238E27FC236}">
                <a16:creationId xmlns:a16="http://schemas.microsoft.com/office/drawing/2014/main" id="{1D5D599C-92AA-4BD0-A4BE-22CBDD0A9F70}"/>
              </a:ext>
            </a:extLst>
          </p:cNvPr>
          <p:cNvSpPr txBox="1"/>
          <p:nvPr/>
        </p:nvSpPr>
        <p:spPr>
          <a:xfrm>
            <a:off x="546100" y="-54326"/>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solidFill>
                  <a:schemeClr val="dk1"/>
                </a:solidFill>
                <a:latin typeface="Century Gothic"/>
                <a:ea typeface="Century Gothic"/>
                <a:cs typeface="Century Gothic"/>
                <a:sym typeface="Century Gothic"/>
              </a:rPr>
              <a:t>Let’s get a common definition of what we mean by </a:t>
            </a:r>
            <a:r>
              <a:rPr lang="en-US" sz="2000" b="1" i="1" dirty="0">
                <a:solidFill>
                  <a:schemeClr val="dk1"/>
                </a:solidFill>
                <a:latin typeface="Century Gothic"/>
                <a:ea typeface="Century Gothic"/>
                <a:cs typeface="Century Gothic"/>
                <a:sym typeface="Century Gothic"/>
              </a:rPr>
              <a:t>mixed methods research </a:t>
            </a:r>
            <a:r>
              <a:rPr lang="en-US" sz="2000" b="1" dirty="0">
                <a:solidFill>
                  <a:schemeClr val="dk1"/>
                </a:solidFill>
                <a:latin typeface="Century Gothic"/>
                <a:ea typeface="Century Gothic"/>
                <a:cs typeface="Century Gothic"/>
                <a:sym typeface="Century Gothic"/>
              </a:rPr>
              <a:t>for the sake of this presentation…</a:t>
            </a:r>
          </a:p>
        </p:txBody>
      </p:sp>
      <p:sp>
        <p:nvSpPr>
          <p:cNvPr id="4" name="Rectangle 3">
            <a:extLst>
              <a:ext uri="{FF2B5EF4-FFF2-40B4-BE49-F238E27FC236}">
                <a16:creationId xmlns:a16="http://schemas.microsoft.com/office/drawing/2014/main" id="{9E498EA7-5576-4499-94D2-10CAB567FFCE}"/>
              </a:ext>
            </a:extLst>
          </p:cNvPr>
          <p:cNvSpPr/>
          <p:nvPr/>
        </p:nvSpPr>
        <p:spPr>
          <a:xfrm>
            <a:off x="0" y="3230879"/>
            <a:ext cx="12192000" cy="830997"/>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4800" b="1" dirty="0">
                <a:solidFill>
                  <a:schemeClr val="accent1"/>
                </a:solidFill>
                <a:latin typeface="Century Gothic" panose="020B0502020202020204" pitchFamily="34" charset="0"/>
              </a:rPr>
              <a:t>19 definitions reviewed!!</a:t>
            </a:r>
          </a:p>
        </p:txBody>
      </p:sp>
    </p:spTree>
    <p:extLst>
      <p:ext uri="{BB962C8B-B14F-4D97-AF65-F5344CB8AC3E}">
        <p14:creationId xmlns:p14="http://schemas.microsoft.com/office/powerpoint/2010/main" val="298684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Google Shape;253;p34">
            <a:extLst>
              <a:ext uri="{FF2B5EF4-FFF2-40B4-BE49-F238E27FC236}">
                <a16:creationId xmlns:a16="http://schemas.microsoft.com/office/drawing/2014/main" id="{0E3D7D26-C76C-4F34-8888-1BCCF7E309CB}"/>
              </a:ext>
            </a:extLst>
          </p:cNvPr>
          <p:cNvSpPr txBox="1"/>
          <p:nvPr/>
        </p:nvSpPr>
        <p:spPr>
          <a:xfrm>
            <a:off x="546100" y="-54326"/>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solidFill>
                  <a:schemeClr val="dk1"/>
                </a:solidFill>
                <a:latin typeface="Century Gothic"/>
                <a:ea typeface="Century Gothic"/>
                <a:cs typeface="Century Gothic"/>
                <a:sym typeface="Century Gothic"/>
              </a:rPr>
              <a:t>Let’s get a common definition of what we mean by </a:t>
            </a:r>
            <a:r>
              <a:rPr lang="en-US" sz="2000" b="1" i="1" dirty="0">
                <a:solidFill>
                  <a:schemeClr val="dk1"/>
                </a:solidFill>
                <a:latin typeface="Century Gothic"/>
                <a:ea typeface="Century Gothic"/>
                <a:cs typeface="Century Gothic"/>
                <a:sym typeface="Century Gothic"/>
              </a:rPr>
              <a:t>mixed methods research </a:t>
            </a:r>
            <a:r>
              <a:rPr lang="en-US" sz="2000" b="1" dirty="0">
                <a:solidFill>
                  <a:schemeClr val="dk1"/>
                </a:solidFill>
                <a:latin typeface="Century Gothic"/>
                <a:ea typeface="Century Gothic"/>
                <a:cs typeface="Century Gothic"/>
                <a:sym typeface="Century Gothic"/>
              </a:rPr>
              <a:t>for the sake of this presentation…</a:t>
            </a:r>
          </a:p>
        </p:txBody>
      </p:sp>
      <p:pic>
        <p:nvPicPr>
          <p:cNvPr id="6" name="Picture 5">
            <a:extLst>
              <a:ext uri="{FF2B5EF4-FFF2-40B4-BE49-F238E27FC236}">
                <a16:creationId xmlns:a16="http://schemas.microsoft.com/office/drawing/2014/main" id="{0B79F969-4199-4BA5-B694-EF4608C02416}"/>
              </a:ext>
            </a:extLst>
          </p:cNvPr>
          <p:cNvPicPr>
            <a:picLocks noChangeAspect="1"/>
          </p:cNvPicPr>
          <p:nvPr/>
        </p:nvPicPr>
        <p:blipFill>
          <a:blip r:embed="rId3">
            <a:duotone>
              <a:schemeClr val="bg2">
                <a:shade val="45000"/>
                <a:satMod val="135000"/>
              </a:schemeClr>
              <a:prstClr val="white"/>
            </a:duotone>
            <a:alphaModFix amt="50000"/>
          </a:blip>
          <a:stretch>
            <a:fillRect/>
          </a:stretch>
        </p:blipFill>
        <p:spPr>
          <a:xfrm>
            <a:off x="2399062" y="1555018"/>
            <a:ext cx="7174429" cy="5592009"/>
          </a:xfrm>
          <a:prstGeom prst="rect">
            <a:avLst/>
          </a:prstGeom>
        </p:spPr>
      </p:pic>
      <p:sp>
        <p:nvSpPr>
          <p:cNvPr id="38" name="Rectangle 37">
            <a:extLst>
              <a:ext uri="{FF2B5EF4-FFF2-40B4-BE49-F238E27FC236}">
                <a16:creationId xmlns:a16="http://schemas.microsoft.com/office/drawing/2014/main" id="{E33DB583-22FF-4842-B5D7-F3BD9230188B}"/>
              </a:ext>
            </a:extLst>
          </p:cNvPr>
          <p:cNvSpPr/>
          <p:nvPr/>
        </p:nvSpPr>
        <p:spPr>
          <a:xfrm>
            <a:off x="0" y="2118420"/>
            <a:ext cx="12192000" cy="2677656"/>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2800" b="1" dirty="0">
                <a:solidFill>
                  <a:schemeClr val="accent1"/>
                </a:solidFill>
                <a:latin typeface="Century Gothic" panose="020B0502020202020204" pitchFamily="34" charset="0"/>
              </a:rPr>
              <a:t>“Mixed methods research is the type of research in which a researcher or team of researchers combines elements of qualitative and quantitative research approaches (e.g., use of qualitative and quantitative viewpoints, data collection, analysis, inference techniques) for the broad purposes of breadth and depth of understanding and corroboration” (Johnson et al., 2007, p. 123)</a:t>
            </a:r>
          </a:p>
        </p:txBody>
      </p:sp>
    </p:spTree>
    <p:extLst>
      <p:ext uri="{BB962C8B-B14F-4D97-AF65-F5344CB8AC3E}">
        <p14:creationId xmlns:p14="http://schemas.microsoft.com/office/powerpoint/2010/main" val="101686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extBox 159">
            <a:extLst>
              <a:ext uri="{FF2B5EF4-FFF2-40B4-BE49-F238E27FC236}">
                <a16:creationId xmlns:a16="http://schemas.microsoft.com/office/drawing/2014/main" id="{CA8DDD3A-A32E-4830-8DE5-124A30B43F5E}"/>
              </a:ext>
            </a:extLst>
          </p:cNvPr>
          <p:cNvSpPr txBox="1"/>
          <p:nvPr/>
        </p:nvSpPr>
        <p:spPr>
          <a:xfrm>
            <a:off x="0" y="6466502"/>
            <a:ext cx="4004295" cy="369332"/>
          </a:xfrm>
          <a:prstGeom prst="rect">
            <a:avLst/>
          </a:prstGeom>
          <a:noFill/>
        </p:spPr>
        <p:txBody>
          <a:bodyPr wrap="square">
            <a:spAutoFit/>
          </a:bodyPr>
          <a:lstStyle/>
          <a:p>
            <a:pPr algn="ctr"/>
            <a:r>
              <a:rPr lang="en-US" dirty="0">
                <a:latin typeface="Century Gothic" panose="020B0502020202020204" pitchFamily="34" charset="0"/>
              </a:rPr>
              <a:t>Creswell &amp; Plano Clark (2018)</a:t>
            </a:r>
          </a:p>
        </p:txBody>
      </p:sp>
      <p:sp>
        <p:nvSpPr>
          <p:cNvPr id="6" name="Oval 5">
            <a:extLst>
              <a:ext uri="{FF2B5EF4-FFF2-40B4-BE49-F238E27FC236}">
                <a16:creationId xmlns:a16="http://schemas.microsoft.com/office/drawing/2014/main" id="{3F3F592E-FEE1-4ED8-B577-6C4639DF44C7}"/>
              </a:ext>
            </a:extLst>
          </p:cNvPr>
          <p:cNvSpPr/>
          <p:nvPr/>
        </p:nvSpPr>
        <p:spPr>
          <a:xfrm>
            <a:off x="1927864" y="2431644"/>
            <a:ext cx="2041665" cy="755592"/>
          </a:xfrm>
          <a:prstGeom prst="ellipse">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Results merged and compared</a:t>
            </a:r>
          </a:p>
        </p:txBody>
      </p:sp>
      <p:cxnSp>
        <p:nvCxnSpPr>
          <p:cNvPr id="11" name="Connector: Curved 10">
            <a:extLst>
              <a:ext uri="{FF2B5EF4-FFF2-40B4-BE49-F238E27FC236}">
                <a16:creationId xmlns:a16="http://schemas.microsoft.com/office/drawing/2014/main" id="{FAA2C73B-7F27-40D3-9E79-F08E9F700726}"/>
              </a:ext>
            </a:extLst>
          </p:cNvPr>
          <p:cNvCxnSpPr>
            <a:cxnSpLocks/>
            <a:stCxn id="132" idx="2"/>
            <a:endCxn id="6" idx="2"/>
          </p:cNvCxnSpPr>
          <p:nvPr/>
        </p:nvCxnSpPr>
        <p:spPr>
          <a:xfrm rot="16200000" flipH="1">
            <a:off x="1326326" y="2207901"/>
            <a:ext cx="875293" cy="327783"/>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0CE5B43F-DB6F-43BF-B83C-DA83183A27AC}"/>
              </a:ext>
            </a:extLst>
          </p:cNvPr>
          <p:cNvSpPr/>
          <p:nvPr/>
        </p:nvSpPr>
        <p:spPr>
          <a:xfrm>
            <a:off x="6136118" y="1928107"/>
            <a:ext cx="1889265" cy="755592"/>
          </a:xfrm>
          <a:prstGeom prst="ellipse">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Results connected to/ explained by</a:t>
            </a:r>
          </a:p>
        </p:txBody>
      </p:sp>
      <p:sp>
        <p:nvSpPr>
          <p:cNvPr id="66" name="Rectangle 65">
            <a:extLst>
              <a:ext uri="{FF2B5EF4-FFF2-40B4-BE49-F238E27FC236}">
                <a16:creationId xmlns:a16="http://schemas.microsoft.com/office/drawing/2014/main" id="{EE455163-B873-4CC1-87FC-0A5C7CEE5B27}"/>
              </a:ext>
            </a:extLst>
          </p:cNvPr>
          <p:cNvSpPr/>
          <p:nvPr/>
        </p:nvSpPr>
        <p:spPr>
          <a:xfrm>
            <a:off x="8813682" y="1049857"/>
            <a:ext cx="2041665" cy="553817"/>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Qualitative Data Collection and Analysis</a:t>
            </a:r>
          </a:p>
        </p:txBody>
      </p:sp>
      <p:sp>
        <p:nvSpPr>
          <p:cNvPr id="67" name="Oval 66">
            <a:extLst>
              <a:ext uri="{FF2B5EF4-FFF2-40B4-BE49-F238E27FC236}">
                <a16:creationId xmlns:a16="http://schemas.microsoft.com/office/drawing/2014/main" id="{4EEAFADD-3C9E-4C9F-A440-EE7CC25B146C}"/>
              </a:ext>
            </a:extLst>
          </p:cNvPr>
          <p:cNvSpPr/>
          <p:nvPr/>
        </p:nvSpPr>
        <p:spPr>
          <a:xfrm>
            <a:off x="8889882" y="1827486"/>
            <a:ext cx="1889265" cy="755592"/>
          </a:xfrm>
          <a:prstGeom prst="ellipse">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Results connected to/ build to</a:t>
            </a:r>
          </a:p>
        </p:txBody>
      </p:sp>
      <p:sp>
        <p:nvSpPr>
          <p:cNvPr id="68" name="Rectangle 67">
            <a:extLst>
              <a:ext uri="{FF2B5EF4-FFF2-40B4-BE49-F238E27FC236}">
                <a16:creationId xmlns:a16="http://schemas.microsoft.com/office/drawing/2014/main" id="{44B521E2-7DDB-405F-AE62-145E56A9183A}"/>
              </a:ext>
            </a:extLst>
          </p:cNvPr>
          <p:cNvSpPr/>
          <p:nvPr/>
        </p:nvSpPr>
        <p:spPr>
          <a:xfrm>
            <a:off x="8813682" y="2821019"/>
            <a:ext cx="2041665" cy="75559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Quantitative measure, instrument, intervention, app, or website</a:t>
            </a:r>
          </a:p>
        </p:txBody>
      </p:sp>
      <p:cxnSp>
        <p:nvCxnSpPr>
          <p:cNvPr id="69" name="Straight Arrow Connector 68">
            <a:extLst>
              <a:ext uri="{FF2B5EF4-FFF2-40B4-BE49-F238E27FC236}">
                <a16:creationId xmlns:a16="http://schemas.microsoft.com/office/drawing/2014/main" id="{57432596-A60E-4921-B03C-BEEBD9FFF0C6}"/>
              </a:ext>
            </a:extLst>
          </p:cNvPr>
          <p:cNvCxnSpPr>
            <a:cxnSpLocks/>
            <a:stCxn id="66" idx="2"/>
            <a:endCxn id="67" idx="0"/>
          </p:cNvCxnSpPr>
          <p:nvPr/>
        </p:nvCxnSpPr>
        <p:spPr>
          <a:xfrm>
            <a:off x="9834515" y="1603674"/>
            <a:ext cx="0" cy="22381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226400EB-7CBB-4D1B-8FFC-E68DB28C17B1}"/>
              </a:ext>
            </a:extLst>
          </p:cNvPr>
          <p:cNvCxnSpPr>
            <a:cxnSpLocks/>
            <a:stCxn id="67" idx="4"/>
            <a:endCxn id="68" idx="0"/>
          </p:cNvCxnSpPr>
          <p:nvPr/>
        </p:nvCxnSpPr>
        <p:spPr>
          <a:xfrm>
            <a:off x="9834515" y="2583078"/>
            <a:ext cx="0" cy="23794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E96A3017-20FF-4C19-AEA9-8DF14668C264}"/>
              </a:ext>
            </a:extLst>
          </p:cNvPr>
          <p:cNvSpPr/>
          <p:nvPr/>
        </p:nvSpPr>
        <p:spPr>
          <a:xfrm>
            <a:off x="8952600" y="5594455"/>
            <a:ext cx="1752600" cy="456401"/>
          </a:xfrm>
          <a:prstGeom prst="ellipse">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Interpretation</a:t>
            </a:r>
          </a:p>
        </p:txBody>
      </p:sp>
      <p:cxnSp>
        <p:nvCxnSpPr>
          <p:cNvPr id="72" name="Straight Arrow Connector 71">
            <a:extLst>
              <a:ext uri="{FF2B5EF4-FFF2-40B4-BE49-F238E27FC236}">
                <a16:creationId xmlns:a16="http://schemas.microsoft.com/office/drawing/2014/main" id="{7F15AB39-49BF-41AE-B8BF-1972FF40E867}"/>
              </a:ext>
            </a:extLst>
          </p:cNvPr>
          <p:cNvCxnSpPr>
            <a:cxnSpLocks/>
            <a:stCxn id="6" idx="4"/>
            <a:endCxn id="137" idx="0"/>
          </p:cNvCxnSpPr>
          <p:nvPr/>
        </p:nvCxnSpPr>
        <p:spPr>
          <a:xfrm>
            <a:off x="2948697" y="3187236"/>
            <a:ext cx="4360" cy="37974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4" name="Google Shape;253;p34">
            <a:extLst>
              <a:ext uri="{FF2B5EF4-FFF2-40B4-BE49-F238E27FC236}">
                <a16:creationId xmlns:a16="http://schemas.microsoft.com/office/drawing/2014/main" id="{2032B3BF-5FF2-4C17-A953-96D289309239}"/>
              </a:ext>
            </a:extLst>
          </p:cNvPr>
          <p:cNvSpPr txBox="1"/>
          <p:nvPr/>
        </p:nvSpPr>
        <p:spPr>
          <a:xfrm>
            <a:off x="502150" y="-236468"/>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solidFill>
                  <a:schemeClr val="dk1"/>
                </a:solidFill>
                <a:latin typeface="Century Gothic"/>
                <a:ea typeface="Century Gothic"/>
                <a:cs typeface="Century Gothic"/>
                <a:sym typeface="Century Gothic"/>
              </a:rPr>
              <a:t>Mixed methods designs, such as the core designs here, offer different perspectives on phenomena associated with threshold concepts, or their identification </a:t>
            </a:r>
            <a:endParaRPr lang="en-US" sz="2000" b="1" dirty="0">
              <a:solidFill>
                <a:schemeClr val="accent1">
                  <a:lumMod val="75000"/>
                </a:schemeClr>
              </a:solidFill>
              <a:latin typeface="Century Gothic"/>
              <a:ea typeface="Century Gothic"/>
              <a:cs typeface="Century Gothic"/>
              <a:sym typeface="Century Gothic"/>
            </a:endParaRPr>
          </a:p>
        </p:txBody>
      </p:sp>
      <p:cxnSp>
        <p:nvCxnSpPr>
          <p:cNvPr id="98" name="Straight Arrow Connector 97">
            <a:extLst>
              <a:ext uri="{FF2B5EF4-FFF2-40B4-BE49-F238E27FC236}">
                <a16:creationId xmlns:a16="http://schemas.microsoft.com/office/drawing/2014/main" id="{BAC6D85C-5D9F-4186-B76E-81DC485F448F}"/>
              </a:ext>
            </a:extLst>
          </p:cNvPr>
          <p:cNvCxnSpPr>
            <a:cxnSpLocks/>
            <a:stCxn id="68" idx="2"/>
            <a:endCxn id="99" idx="0"/>
          </p:cNvCxnSpPr>
          <p:nvPr/>
        </p:nvCxnSpPr>
        <p:spPr>
          <a:xfrm flipH="1">
            <a:off x="9834514" y="3576611"/>
            <a:ext cx="1" cy="35022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 name="Oval 98">
            <a:extLst>
              <a:ext uri="{FF2B5EF4-FFF2-40B4-BE49-F238E27FC236}">
                <a16:creationId xmlns:a16="http://schemas.microsoft.com/office/drawing/2014/main" id="{FF54F08E-A82C-4CF2-9511-A525612BCF7B}"/>
              </a:ext>
            </a:extLst>
          </p:cNvPr>
          <p:cNvSpPr/>
          <p:nvPr/>
        </p:nvSpPr>
        <p:spPr>
          <a:xfrm>
            <a:off x="8889881" y="3926837"/>
            <a:ext cx="1889265" cy="465166"/>
          </a:xfrm>
          <a:prstGeom prst="ellipse">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Tested or applied by</a:t>
            </a:r>
          </a:p>
        </p:txBody>
      </p:sp>
      <p:sp>
        <p:nvSpPr>
          <p:cNvPr id="103" name="Rectangle 102">
            <a:extLst>
              <a:ext uri="{FF2B5EF4-FFF2-40B4-BE49-F238E27FC236}">
                <a16:creationId xmlns:a16="http://schemas.microsoft.com/office/drawing/2014/main" id="{0CFFD1FF-F50B-47D0-ACD9-F1CB634EDC4E}"/>
              </a:ext>
            </a:extLst>
          </p:cNvPr>
          <p:cNvSpPr/>
          <p:nvPr/>
        </p:nvSpPr>
        <p:spPr>
          <a:xfrm>
            <a:off x="8819294" y="4717996"/>
            <a:ext cx="2041665" cy="555231"/>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Quantitative Data Collection and Analysis</a:t>
            </a:r>
          </a:p>
        </p:txBody>
      </p:sp>
      <p:cxnSp>
        <p:nvCxnSpPr>
          <p:cNvPr id="104" name="Straight Arrow Connector 103">
            <a:extLst>
              <a:ext uri="{FF2B5EF4-FFF2-40B4-BE49-F238E27FC236}">
                <a16:creationId xmlns:a16="http://schemas.microsoft.com/office/drawing/2014/main" id="{2577850A-AAC8-42A3-931A-9FC292C97AC5}"/>
              </a:ext>
            </a:extLst>
          </p:cNvPr>
          <p:cNvCxnSpPr>
            <a:cxnSpLocks/>
            <a:stCxn id="99" idx="4"/>
            <a:endCxn id="103" idx="0"/>
          </p:cNvCxnSpPr>
          <p:nvPr/>
        </p:nvCxnSpPr>
        <p:spPr>
          <a:xfrm>
            <a:off x="9834514" y="4392003"/>
            <a:ext cx="5613" cy="3259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E1154047-64C4-4649-9668-E1E31D839CC0}"/>
              </a:ext>
            </a:extLst>
          </p:cNvPr>
          <p:cNvCxnSpPr>
            <a:cxnSpLocks/>
          </p:cNvCxnSpPr>
          <p:nvPr/>
        </p:nvCxnSpPr>
        <p:spPr>
          <a:xfrm>
            <a:off x="9828900" y="5273227"/>
            <a:ext cx="5613" cy="3259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6" name="Rectangle 125">
            <a:extLst>
              <a:ext uri="{FF2B5EF4-FFF2-40B4-BE49-F238E27FC236}">
                <a16:creationId xmlns:a16="http://schemas.microsoft.com/office/drawing/2014/main" id="{00567716-525F-4C5A-978C-AE48F85E00EF}"/>
              </a:ext>
            </a:extLst>
          </p:cNvPr>
          <p:cNvSpPr/>
          <p:nvPr/>
        </p:nvSpPr>
        <p:spPr>
          <a:xfrm>
            <a:off x="6059919" y="1048716"/>
            <a:ext cx="2041665" cy="555231"/>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Quantitative Data Collection and Analysis</a:t>
            </a:r>
          </a:p>
        </p:txBody>
      </p:sp>
      <p:cxnSp>
        <p:nvCxnSpPr>
          <p:cNvPr id="127" name="Straight Arrow Connector 126">
            <a:extLst>
              <a:ext uri="{FF2B5EF4-FFF2-40B4-BE49-F238E27FC236}">
                <a16:creationId xmlns:a16="http://schemas.microsoft.com/office/drawing/2014/main" id="{B2BD9AF9-E694-4506-8FDF-1173C325E80E}"/>
              </a:ext>
            </a:extLst>
          </p:cNvPr>
          <p:cNvCxnSpPr>
            <a:cxnSpLocks/>
            <a:endCxn id="47" idx="0"/>
          </p:cNvCxnSpPr>
          <p:nvPr/>
        </p:nvCxnSpPr>
        <p:spPr>
          <a:xfrm>
            <a:off x="7080751" y="1621726"/>
            <a:ext cx="0" cy="30638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B05D3ECB-7E81-4B40-B2C9-6395C68D987B}"/>
              </a:ext>
            </a:extLst>
          </p:cNvPr>
          <p:cNvCxnSpPr>
            <a:cxnSpLocks/>
            <a:stCxn id="47" idx="4"/>
            <a:endCxn id="129" idx="0"/>
          </p:cNvCxnSpPr>
          <p:nvPr/>
        </p:nvCxnSpPr>
        <p:spPr>
          <a:xfrm>
            <a:off x="7080751" y="2683699"/>
            <a:ext cx="12699" cy="35081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9" name="Rectangle 128">
            <a:extLst>
              <a:ext uri="{FF2B5EF4-FFF2-40B4-BE49-F238E27FC236}">
                <a16:creationId xmlns:a16="http://schemas.microsoft.com/office/drawing/2014/main" id="{515C4C10-0548-44DF-B2C1-0315A5435B94}"/>
              </a:ext>
            </a:extLst>
          </p:cNvPr>
          <p:cNvSpPr/>
          <p:nvPr/>
        </p:nvSpPr>
        <p:spPr>
          <a:xfrm>
            <a:off x="6072617" y="3034517"/>
            <a:ext cx="2041665" cy="553817"/>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Qualitative Data Collection and Analysis</a:t>
            </a:r>
          </a:p>
        </p:txBody>
      </p:sp>
      <p:cxnSp>
        <p:nvCxnSpPr>
          <p:cNvPr id="130" name="Straight Arrow Connector 129">
            <a:extLst>
              <a:ext uri="{FF2B5EF4-FFF2-40B4-BE49-F238E27FC236}">
                <a16:creationId xmlns:a16="http://schemas.microsoft.com/office/drawing/2014/main" id="{CA038C75-D37B-401C-99E0-2A334864A2D0}"/>
              </a:ext>
            </a:extLst>
          </p:cNvPr>
          <p:cNvCxnSpPr>
            <a:cxnSpLocks/>
            <a:stCxn id="129" idx="2"/>
            <a:endCxn id="131" idx="0"/>
          </p:cNvCxnSpPr>
          <p:nvPr/>
        </p:nvCxnSpPr>
        <p:spPr>
          <a:xfrm>
            <a:off x="7093450" y="3588334"/>
            <a:ext cx="0" cy="4532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1" name="Oval 130">
            <a:extLst>
              <a:ext uri="{FF2B5EF4-FFF2-40B4-BE49-F238E27FC236}">
                <a16:creationId xmlns:a16="http://schemas.microsoft.com/office/drawing/2014/main" id="{16789998-DCDA-435F-A66D-4D5001737553}"/>
              </a:ext>
            </a:extLst>
          </p:cNvPr>
          <p:cNvSpPr/>
          <p:nvPr/>
        </p:nvSpPr>
        <p:spPr>
          <a:xfrm>
            <a:off x="6217150" y="4041618"/>
            <a:ext cx="1752600" cy="456401"/>
          </a:xfrm>
          <a:prstGeom prst="ellipse">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Interpretation</a:t>
            </a:r>
          </a:p>
        </p:txBody>
      </p:sp>
      <p:sp>
        <p:nvSpPr>
          <p:cNvPr id="132" name="Rectangle 131">
            <a:extLst>
              <a:ext uri="{FF2B5EF4-FFF2-40B4-BE49-F238E27FC236}">
                <a16:creationId xmlns:a16="http://schemas.microsoft.com/office/drawing/2014/main" id="{E7C0EF1B-C474-467F-AD59-7B51C5C80C0F}"/>
              </a:ext>
            </a:extLst>
          </p:cNvPr>
          <p:cNvSpPr/>
          <p:nvPr/>
        </p:nvSpPr>
        <p:spPr>
          <a:xfrm>
            <a:off x="579248" y="1378916"/>
            <a:ext cx="2041665" cy="555231"/>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Quantitative Data Collection and Analysis</a:t>
            </a:r>
          </a:p>
        </p:txBody>
      </p:sp>
      <p:sp>
        <p:nvSpPr>
          <p:cNvPr id="133" name="Rectangle 132">
            <a:extLst>
              <a:ext uri="{FF2B5EF4-FFF2-40B4-BE49-F238E27FC236}">
                <a16:creationId xmlns:a16="http://schemas.microsoft.com/office/drawing/2014/main" id="{EB7CD2B7-5557-41DC-A196-E488AF733E3F}"/>
              </a:ext>
            </a:extLst>
          </p:cNvPr>
          <p:cNvSpPr/>
          <p:nvPr/>
        </p:nvSpPr>
        <p:spPr>
          <a:xfrm>
            <a:off x="3323465" y="1379622"/>
            <a:ext cx="2041665" cy="553817"/>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Qualitative Data Collection and Analysis</a:t>
            </a:r>
          </a:p>
        </p:txBody>
      </p:sp>
      <p:sp>
        <p:nvSpPr>
          <p:cNvPr id="137" name="Oval 136">
            <a:extLst>
              <a:ext uri="{FF2B5EF4-FFF2-40B4-BE49-F238E27FC236}">
                <a16:creationId xmlns:a16="http://schemas.microsoft.com/office/drawing/2014/main" id="{546BC41A-50BA-4047-BDC6-122D4BE53406}"/>
              </a:ext>
            </a:extLst>
          </p:cNvPr>
          <p:cNvSpPr/>
          <p:nvPr/>
        </p:nvSpPr>
        <p:spPr>
          <a:xfrm>
            <a:off x="2076757" y="3566977"/>
            <a:ext cx="1752600" cy="456401"/>
          </a:xfrm>
          <a:prstGeom prst="ellipse">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Century Gothic" panose="020B0502020202020204" pitchFamily="34" charset="0"/>
              </a:rPr>
              <a:t>Interpretation</a:t>
            </a:r>
          </a:p>
        </p:txBody>
      </p:sp>
      <p:cxnSp>
        <p:nvCxnSpPr>
          <p:cNvPr id="142" name="Connector: Curved 141">
            <a:extLst>
              <a:ext uri="{FF2B5EF4-FFF2-40B4-BE49-F238E27FC236}">
                <a16:creationId xmlns:a16="http://schemas.microsoft.com/office/drawing/2014/main" id="{A02498BB-2EF2-4487-87F2-78804C215346}"/>
              </a:ext>
            </a:extLst>
          </p:cNvPr>
          <p:cNvCxnSpPr>
            <a:cxnSpLocks/>
            <a:stCxn id="133" idx="2"/>
            <a:endCxn id="6" idx="6"/>
          </p:cNvCxnSpPr>
          <p:nvPr/>
        </p:nvCxnSpPr>
        <p:spPr>
          <a:xfrm rot="5400000">
            <a:off x="3718914" y="2184055"/>
            <a:ext cx="876001" cy="374769"/>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47FC38C0-98E0-4706-99C8-ACCF59CF8F4B}"/>
              </a:ext>
            </a:extLst>
          </p:cNvPr>
          <p:cNvSpPr txBox="1"/>
          <p:nvPr/>
        </p:nvSpPr>
        <p:spPr>
          <a:xfrm>
            <a:off x="1173171" y="4231637"/>
            <a:ext cx="3373442" cy="461665"/>
          </a:xfrm>
          <a:prstGeom prst="rect">
            <a:avLst/>
          </a:prstGeom>
          <a:noFill/>
        </p:spPr>
        <p:txBody>
          <a:bodyPr wrap="square">
            <a:spAutoFit/>
          </a:bodyPr>
          <a:lstStyle/>
          <a:p>
            <a:pPr algn="ctr"/>
            <a:r>
              <a:rPr lang="en-US" sz="2400" b="1" dirty="0">
                <a:solidFill>
                  <a:schemeClr val="accent1">
                    <a:lumMod val="75000"/>
                  </a:schemeClr>
                </a:solidFill>
                <a:latin typeface="Century Gothic" panose="020B0502020202020204" pitchFamily="34" charset="0"/>
              </a:rPr>
              <a:t>Convergent</a:t>
            </a:r>
            <a:endParaRPr lang="en-US" sz="2400" dirty="0">
              <a:solidFill>
                <a:schemeClr val="accent1">
                  <a:lumMod val="75000"/>
                </a:schemeClr>
              </a:solidFill>
            </a:endParaRPr>
          </a:p>
        </p:txBody>
      </p:sp>
      <p:sp>
        <p:nvSpPr>
          <p:cNvPr id="157" name="TextBox 156">
            <a:extLst>
              <a:ext uri="{FF2B5EF4-FFF2-40B4-BE49-F238E27FC236}">
                <a16:creationId xmlns:a16="http://schemas.microsoft.com/office/drawing/2014/main" id="{45D36DFA-CC79-4BC1-9F72-F1BCA0FDBEB4}"/>
              </a:ext>
            </a:extLst>
          </p:cNvPr>
          <p:cNvSpPr txBox="1"/>
          <p:nvPr/>
        </p:nvSpPr>
        <p:spPr>
          <a:xfrm>
            <a:off x="5400379" y="4644994"/>
            <a:ext cx="3373442" cy="830997"/>
          </a:xfrm>
          <a:prstGeom prst="rect">
            <a:avLst/>
          </a:prstGeom>
          <a:noFill/>
        </p:spPr>
        <p:txBody>
          <a:bodyPr wrap="square">
            <a:spAutoFit/>
          </a:bodyPr>
          <a:lstStyle/>
          <a:p>
            <a:pPr algn="ctr"/>
            <a:r>
              <a:rPr lang="en-US" sz="2400" b="1" dirty="0">
                <a:solidFill>
                  <a:schemeClr val="accent1">
                    <a:lumMod val="75000"/>
                  </a:schemeClr>
                </a:solidFill>
                <a:latin typeface="Century Gothic" panose="020B0502020202020204" pitchFamily="34" charset="0"/>
              </a:rPr>
              <a:t>Explanatory Sequential</a:t>
            </a:r>
            <a:endParaRPr lang="en-US" sz="2400" dirty="0">
              <a:solidFill>
                <a:schemeClr val="accent1">
                  <a:lumMod val="75000"/>
                </a:schemeClr>
              </a:solidFill>
            </a:endParaRPr>
          </a:p>
        </p:txBody>
      </p:sp>
      <p:sp>
        <p:nvSpPr>
          <p:cNvPr id="158" name="TextBox 157">
            <a:extLst>
              <a:ext uri="{FF2B5EF4-FFF2-40B4-BE49-F238E27FC236}">
                <a16:creationId xmlns:a16="http://schemas.microsoft.com/office/drawing/2014/main" id="{DBE7098D-0493-409B-9CE1-99AC706BF733}"/>
              </a:ext>
            </a:extLst>
          </p:cNvPr>
          <p:cNvSpPr txBox="1"/>
          <p:nvPr/>
        </p:nvSpPr>
        <p:spPr>
          <a:xfrm>
            <a:off x="7792113" y="6197831"/>
            <a:ext cx="4399887" cy="461665"/>
          </a:xfrm>
          <a:prstGeom prst="rect">
            <a:avLst/>
          </a:prstGeom>
          <a:noFill/>
        </p:spPr>
        <p:txBody>
          <a:bodyPr wrap="square">
            <a:spAutoFit/>
          </a:bodyPr>
          <a:lstStyle/>
          <a:p>
            <a:pPr algn="ctr"/>
            <a:r>
              <a:rPr lang="en-US" sz="2400" b="1" dirty="0">
                <a:solidFill>
                  <a:schemeClr val="accent1">
                    <a:lumMod val="75000"/>
                  </a:schemeClr>
                </a:solidFill>
                <a:latin typeface="Century Gothic" panose="020B0502020202020204" pitchFamily="34" charset="0"/>
              </a:rPr>
              <a:t>Exploratory Sequential</a:t>
            </a:r>
            <a:endParaRPr lang="en-US" sz="2400" dirty="0">
              <a:solidFill>
                <a:schemeClr val="accent1">
                  <a:lumMod val="75000"/>
                </a:schemeClr>
              </a:solidFill>
            </a:endParaRPr>
          </a:p>
        </p:txBody>
      </p:sp>
      <p:sp>
        <p:nvSpPr>
          <p:cNvPr id="32" name="Rectangle 31">
            <a:extLst>
              <a:ext uri="{FF2B5EF4-FFF2-40B4-BE49-F238E27FC236}">
                <a16:creationId xmlns:a16="http://schemas.microsoft.com/office/drawing/2014/main" id="{BCFF5E23-7661-426C-B3C8-786F6E490408}"/>
              </a:ext>
            </a:extLst>
          </p:cNvPr>
          <p:cNvSpPr/>
          <p:nvPr/>
        </p:nvSpPr>
        <p:spPr>
          <a:xfrm>
            <a:off x="0" y="4989174"/>
            <a:ext cx="5931777" cy="1477328"/>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b="1" dirty="0">
                <a:solidFill>
                  <a:schemeClr val="accent1"/>
                </a:solidFill>
                <a:latin typeface="Century Gothic" panose="020B0502020202020204" pitchFamily="34" charset="0"/>
              </a:rPr>
              <a:t>The convergent design in particular can highlight how we can merge data, analyses, and/or results to provide </a:t>
            </a:r>
            <a:r>
              <a:rPr lang="en-US" b="1" i="1" dirty="0">
                <a:solidFill>
                  <a:schemeClr val="accent1"/>
                </a:solidFill>
                <a:latin typeface="Century Gothic" panose="020B0502020202020204" pitchFamily="34" charset="0"/>
              </a:rPr>
              <a:t>complementarity</a:t>
            </a:r>
            <a:r>
              <a:rPr lang="en-US" b="1" dirty="0">
                <a:solidFill>
                  <a:schemeClr val="accent1"/>
                </a:solidFill>
                <a:latin typeface="Century Gothic" panose="020B0502020202020204" pitchFamily="34" charset="0"/>
              </a:rPr>
              <a:t> (Greene et al., 1989), providing a more holistic picture of the threshold crossing.</a:t>
            </a:r>
          </a:p>
        </p:txBody>
      </p:sp>
    </p:spTree>
    <p:extLst>
      <p:ext uri="{BB962C8B-B14F-4D97-AF65-F5344CB8AC3E}">
        <p14:creationId xmlns:p14="http://schemas.microsoft.com/office/powerpoint/2010/main" val="162681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1000"/>
                                        <p:tgtEl>
                                          <p:spTgt spid="72"/>
                                        </p:tgtEl>
                                      </p:cBhvr>
                                    </p:animEffect>
                                    <p:anim calcmode="lin" valueType="num">
                                      <p:cBhvr>
                                        <p:cTn id="18" dur="1000" fill="hold"/>
                                        <p:tgtEl>
                                          <p:spTgt spid="72"/>
                                        </p:tgtEl>
                                        <p:attrNameLst>
                                          <p:attrName>ppt_x</p:attrName>
                                        </p:attrNameLst>
                                      </p:cBhvr>
                                      <p:tavLst>
                                        <p:tav tm="0">
                                          <p:val>
                                            <p:strVal val="#ppt_x"/>
                                          </p:val>
                                        </p:tav>
                                        <p:tav tm="100000">
                                          <p:val>
                                            <p:strVal val="#ppt_x"/>
                                          </p:val>
                                        </p:tav>
                                      </p:tavLst>
                                    </p:anim>
                                    <p:anim calcmode="lin" valueType="num">
                                      <p:cBhvr>
                                        <p:cTn id="19" dur="1000" fill="hold"/>
                                        <p:tgtEl>
                                          <p:spTgt spid="7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1000"/>
                                        <p:tgtEl>
                                          <p:spTgt spid="132"/>
                                        </p:tgtEl>
                                      </p:cBhvr>
                                    </p:animEffect>
                                    <p:anim calcmode="lin" valueType="num">
                                      <p:cBhvr>
                                        <p:cTn id="23" dur="1000" fill="hold"/>
                                        <p:tgtEl>
                                          <p:spTgt spid="132"/>
                                        </p:tgtEl>
                                        <p:attrNameLst>
                                          <p:attrName>ppt_x</p:attrName>
                                        </p:attrNameLst>
                                      </p:cBhvr>
                                      <p:tavLst>
                                        <p:tav tm="0">
                                          <p:val>
                                            <p:strVal val="#ppt_x"/>
                                          </p:val>
                                        </p:tav>
                                        <p:tav tm="100000">
                                          <p:val>
                                            <p:strVal val="#ppt_x"/>
                                          </p:val>
                                        </p:tav>
                                      </p:tavLst>
                                    </p:anim>
                                    <p:anim calcmode="lin" valueType="num">
                                      <p:cBhvr>
                                        <p:cTn id="24" dur="1000" fill="hold"/>
                                        <p:tgtEl>
                                          <p:spTgt spid="13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3"/>
                                        </p:tgtEl>
                                        <p:attrNameLst>
                                          <p:attrName>style.visibility</p:attrName>
                                        </p:attrNameLst>
                                      </p:cBhvr>
                                      <p:to>
                                        <p:strVal val="visible"/>
                                      </p:to>
                                    </p:set>
                                    <p:animEffect transition="in" filter="fade">
                                      <p:cBhvr>
                                        <p:cTn id="27" dur="1000"/>
                                        <p:tgtEl>
                                          <p:spTgt spid="133"/>
                                        </p:tgtEl>
                                      </p:cBhvr>
                                    </p:animEffect>
                                    <p:anim calcmode="lin" valueType="num">
                                      <p:cBhvr>
                                        <p:cTn id="28" dur="1000" fill="hold"/>
                                        <p:tgtEl>
                                          <p:spTgt spid="133"/>
                                        </p:tgtEl>
                                        <p:attrNameLst>
                                          <p:attrName>ppt_x</p:attrName>
                                        </p:attrNameLst>
                                      </p:cBhvr>
                                      <p:tavLst>
                                        <p:tav tm="0">
                                          <p:val>
                                            <p:strVal val="#ppt_x"/>
                                          </p:val>
                                        </p:tav>
                                        <p:tav tm="100000">
                                          <p:val>
                                            <p:strVal val="#ppt_x"/>
                                          </p:val>
                                        </p:tav>
                                      </p:tavLst>
                                    </p:anim>
                                    <p:anim calcmode="lin" valueType="num">
                                      <p:cBhvr>
                                        <p:cTn id="29" dur="1000" fill="hold"/>
                                        <p:tgtEl>
                                          <p:spTgt spid="13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7"/>
                                        </p:tgtEl>
                                        <p:attrNameLst>
                                          <p:attrName>style.visibility</p:attrName>
                                        </p:attrNameLst>
                                      </p:cBhvr>
                                      <p:to>
                                        <p:strVal val="visible"/>
                                      </p:to>
                                    </p:set>
                                    <p:animEffect transition="in" filter="fade">
                                      <p:cBhvr>
                                        <p:cTn id="32" dur="1000"/>
                                        <p:tgtEl>
                                          <p:spTgt spid="137"/>
                                        </p:tgtEl>
                                      </p:cBhvr>
                                    </p:animEffect>
                                    <p:anim calcmode="lin" valueType="num">
                                      <p:cBhvr>
                                        <p:cTn id="33" dur="1000" fill="hold"/>
                                        <p:tgtEl>
                                          <p:spTgt spid="137"/>
                                        </p:tgtEl>
                                        <p:attrNameLst>
                                          <p:attrName>ppt_x</p:attrName>
                                        </p:attrNameLst>
                                      </p:cBhvr>
                                      <p:tavLst>
                                        <p:tav tm="0">
                                          <p:val>
                                            <p:strVal val="#ppt_x"/>
                                          </p:val>
                                        </p:tav>
                                        <p:tav tm="100000">
                                          <p:val>
                                            <p:strVal val="#ppt_x"/>
                                          </p:val>
                                        </p:tav>
                                      </p:tavLst>
                                    </p:anim>
                                    <p:anim calcmode="lin" valueType="num">
                                      <p:cBhvr>
                                        <p:cTn id="34" dur="1000" fill="hold"/>
                                        <p:tgtEl>
                                          <p:spTgt spid="13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42"/>
                                        </p:tgtEl>
                                        <p:attrNameLst>
                                          <p:attrName>style.visibility</p:attrName>
                                        </p:attrNameLst>
                                      </p:cBhvr>
                                      <p:to>
                                        <p:strVal val="visible"/>
                                      </p:to>
                                    </p:set>
                                    <p:animEffect transition="in" filter="fade">
                                      <p:cBhvr>
                                        <p:cTn id="37" dur="1000"/>
                                        <p:tgtEl>
                                          <p:spTgt spid="142"/>
                                        </p:tgtEl>
                                      </p:cBhvr>
                                    </p:animEffect>
                                    <p:anim calcmode="lin" valueType="num">
                                      <p:cBhvr>
                                        <p:cTn id="38" dur="1000" fill="hold"/>
                                        <p:tgtEl>
                                          <p:spTgt spid="142"/>
                                        </p:tgtEl>
                                        <p:attrNameLst>
                                          <p:attrName>ppt_x</p:attrName>
                                        </p:attrNameLst>
                                      </p:cBhvr>
                                      <p:tavLst>
                                        <p:tav tm="0">
                                          <p:val>
                                            <p:strVal val="#ppt_x"/>
                                          </p:val>
                                        </p:tav>
                                        <p:tav tm="100000">
                                          <p:val>
                                            <p:strVal val="#ppt_x"/>
                                          </p:val>
                                        </p:tav>
                                      </p:tavLst>
                                    </p:anim>
                                    <p:anim calcmode="lin" valueType="num">
                                      <p:cBhvr>
                                        <p:cTn id="39" dur="1000" fill="hold"/>
                                        <p:tgtEl>
                                          <p:spTgt spid="1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6"/>
                                        </p:tgtEl>
                                        <p:attrNameLst>
                                          <p:attrName>style.visibility</p:attrName>
                                        </p:attrNameLst>
                                      </p:cBhvr>
                                      <p:to>
                                        <p:strVal val="visible"/>
                                      </p:to>
                                    </p:set>
                                    <p:animEffect transition="in" filter="fade">
                                      <p:cBhvr>
                                        <p:cTn id="42" dur="1000"/>
                                        <p:tgtEl>
                                          <p:spTgt spid="156"/>
                                        </p:tgtEl>
                                      </p:cBhvr>
                                    </p:animEffect>
                                    <p:anim calcmode="lin" valueType="num">
                                      <p:cBhvr>
                                        <p:cTn id="43" dur="1000" fill="hold"/>
                                        <p:tgtEl>
                                          <p:spTgt spid="156"/>
                                        </p:tgtEl>
                                        <p:attrNameLst>
                                          <p:attrName>ppt_x</p:attrName>
                                        </p:attrNameLst>
                                      </p:cBhvr>
                                      <p:tavLst>
                                        <p:tav tm="0">
                                          <p:val>
                                            <p:strVal val="#ppt_x"/>
                                          </p:val>
                                        </p:tav>
                                        <p:tav tm="100000">
                                          <p:val>
                                            <p:strVal val="#ppt_x"/>
                                          </p:val>
                                        </p:tav>
                                      </p:tavLst>
                                    </p:anim>
                                    <p:anim calcmode="lin" valueType="num">
                                      <p:cBhvr>
                                        <p:cTn id="44" dur="1000" fill="hold"/>
                                        <p:tgtEl>
                                          <p:spTgt spid="15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1000"/>
                                        <p:tgtEl>
                                          <p:spTgt spid="47"/>
                                        </p:tgtEl>
                                      </p:cBhvr>
                                    </p:animEffect>
                                    <p:anim calcmode="lin" valueType="num">
                                      <p:cBhvr>
                                        <p:cTn id="50" dur="1000" fill="hold"/>
                                        <p:tgtEl>
                                          <p:spTgt spid="47"/>
                                        </p:tgtEl>
                                        <p:attrNameLst>
                                          <p:attrName>ppt_x</p:attrName>
                                        </p:attrNameLst>
                                      </p:cBhvr>
                                      <p:tavLst>
                                        <p:tav tm="0">
                                          <p:val>
                                            <p:strVal val="#ppt_x"/>
                                          </p:val>
                                        </p:tav>
                                        <p:tav tm="100000">
                                          <p:val>
                                            <p:strVal val="#ppt_x"/>
                                          </p:val>
                                        </p:tav>
                                      </p:tavLst>
                                    </p:anim>
                                    <p:anim calcmode="lin" valueType="num">
                                      <p:cBhvr>
                                        <p:cTn id="51" dur="1000" fill="hold"/>
                                        <p:tgtEl>
                                          <p:spTgt spid="4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6"/>
                                        </p:tgtEl>
                                        <p:attrNameLst>
                                          <p:attrName>style.visibility</p:attrName>
                                        </p:attrNameLst>
                                      </p:cBhvr>
                                      <p:to>
                                        <p:strVal val="visible"/>
                                      </p:to>
                                    </p:set>
                                    <p:animEffect transition="in" filter="fade">
                                      <p:cBhvr>
                                        <p:cTn id="54" dur="1000"/>
                                        <p:tgtEl>
                                          <p:spTgt spid="126"/>
                                        </p:tgtEl>
                                      </p:cBhvr>
                                    </p:animEffect>
                                    <p:anim calcmode="lin" valueType="num">
                                      <p:cBhvr>
                                        <p:cTn id="55" dur="1000" fill="hold"/>
                                        <p:tgtEl>
                                          <p:spTgt spid="126"/>
                                        </p:tgtEl>
                                        <p:attrNameLst>
                                          <p:attrName>ppt_x</p:attrName>
                                        </p:attrNameLst>
                                      </p:cBhvr>
                                      <p:tavLst>
                                        <p:tav tm="0">
                                          <p:val>
                                            <p:strVal val="#ppt_x"/>
                                          </p:val>
                                        </p:tav>
                                        <p:tav tm="100000">
                                          <p:val>
                                            <p:strVal val="#ppt_x"/>
                                          </p:val>
                                        </p:tav>
                                      </p:tavLst>
                                    </p:anim>
                                    <p:anim calcmode="lin" valueType="num">
                                      <p:cBhvr>
                                        <p:cTn id="56" dur="1000" fill="hold"/>
                                        <p:tgtEl>
                                          <p:spTgt spid="12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27"/>
                                        </p:tgtEl>
                                        <p:attrNameLst>
                                          <p:attrName>style.visibility</p:attrName>
                                        </p:attrNameLst>
                                      </p:cBhvr>
                                      <p:to>
                                        <p:strVal val="visible"/>
                                      </p:to>
                                    </p:set>
                                    <p:animEffect transition="in" filter="fade">
                                      <p:cBhvr>
                                        <p:cTn id="59" dur="1000"/>
                                        <p:tgtEl>
                                          <p:spTgt spid="127"/>
                                        </p:tgtEl>
                                      </p:cBhvr>
                                    </p:animEffect>
                                    <p:anim calcmode="lin" valueType="num">
                                      <p:cBhvr>
                                        <p:cTn id="60" dur="1000" fill="hold"/>
                                        <p:tgtEl>
                                          <p:spTgt spid="127"/>
                                        </p:tgtEl>
                                        <p:attrNameLst>
                                          <p:attrName>ppt_x</p:attrName>
                                        </p:attrNameLst>
                                      </p:cBhvr>
                                      <p:tavLst>
                                        <p:tav tm="0">
                                          <p:val>
                                            <p:strVal val="#ppt_x"/>
                                          </p:val>
                                        </p:tav>
                                        <p:tav tm="100000">
                                          <p:val>
                                            <p:strVal val="#ppt_x"/>
                                          </p:val>
                                        </p:tav>
                                      </p:tavLst>
                                    </p:anim>
                                    <p:anim calcmode="lin" valueType="num">
                                      <p:cBhvr>
                                        <p:cTn id="61" dur="1000" fill="hold"/>
                                        <p:tgtEl>
                                          <p:spTgt spid="127"/>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28"/>
                                        </p:tgtEl>
                                        <p:attrNameLst>
                                          <p:attrName>style.visibility</p:attrName>
                                        </p:attrNameLst>
                                      </p:cBhvr>
                                      <p:to>
                                        <p:strVal val="visible"/>
                                      </p:to>
                                    </p:set>
                                    <p:animEffect transition="in" filter="fade">
                                      <p:cBhvr>
                                        <p:cTn id="64" dur="1000"/>
                                        <p:tgtEl>
                                          <p:spTgt spid="128"/>
                                        </p:tgtEl>
                                      </p:cBhvr>
                                    </p:animEffect>
                                    <p:anim calcmode="lin" valueType="num">
                                      <p:cBhvr>
                                        <p:cTn id="65" dur="1000" fill="hold"/>
                                        <p:tgtEl>
                                          <p:spTgt spid="128"/>
                                        </p:tgtEl>
                                        <p:attrNameLst>
                                          <p:attrName>ppt_x</p:attrName>
                                        </p:attrNameLst>
                                      </p:cBhvr>
                                      <p:tavLst>
                                        <p:tav tm="0">
                                          <p:val>
                                            <p:strVal val="#ppt_x"/>
                                          </p:val>
                                        </p:tav>
                                        <p:tav tm="100000">
                                          <p:val>
                                            <p:strVal val="#ppt_x"/>
                                          </p:val>
                                        </p:tav>
                                      </p:tavLst>
                                    </p:anim>
                                    <p:anim calcmode="lin" valueType="num">
                                      <p:cBhvr>
                                        <p:cTn id="66" dur="1000" fill="hold"/>
                                        <p:tgtEl>
                                          <p:spTgt spid="128"/>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29"/>
                                        </p:tgtEl>
                                        <p:attrNameLst>
                                          <p:attrName>style.visibility</p:attrName>
                                        </p:attrNameLst>
                                      </p:cBhvr>
                                      <p:to>
                                        <p:strVal val="visible"/>
                                      </p:to>
                                    </p:set>
                                    <p:animEffect transition="in" filter="fade">
                                      <p:cBhvr>
                                        <p:cTn id="69" dur="1000"/>
                                        <p:tgtEl>
                                          <p:spTgt spid="129"/>
                                        </p:tgtEl>
                                      </p:cBhvr>
                                    </p:animEffect>
                                    <p:anim calcmode="lin" valueType="num">
                                      <p:cBhvr>
                                        <p:cTn id="70" dur="1000" fill="hold"/>
                                        <p:tgtEl>
                                          <p:spTgt spid="129"/>
                                        </p:tgtEl>
                                        <p:attrNameLst>
                                          <p:attrName>ppt_x</p:attrName>
                                        </p:attrNameLst>
                                      </p:cBhvr>
                                      <p:tavLst>
                                        <p:tav tm="0">
                                          <p:val>
                                            <p:strVal val="#ppt_x"/>
                                          </p:val>
                                        </p:tav>
                                        <p:tav tm="100000">
                                          <p:val>
                                            <p:strVal val="#ppt_x"/>
                                          </p:val>
                                        </p:tav>
                                      </p:tavLst>
                                    </p:anim>
                                    <p:anim calcmode="lin" valueType="num">
                                      <p:cBhvr>
                                        <p:cTn id="71" dur="1000" fill="hold"/>
                                        <p:tgtEl>
                                          <p:spTgt spid="129"/>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30"/>
                                        </p:tgtEl>
                                        <p:attrNameLst>
                                          <p:attrName>style.visibility</p:attrName>
                                        </p:attrNameLst>
                                      </p:cBhvr>
                                      <p:to>
                                        <p:strVal val="visible"/>
                                      </p:to>
                                    </p:set>
                                    <p:animEffect transition="in" filter="fade">
                                      <p:cBhvr>
                                        <p:cTn id="74" dur="1000"/>
                                        <p:tgtEl>
                                          <p:spTgt spid="130"/>
                                        </p:tgtEl>
                                      </p:cBhvr>
                                    </p:animEffect>
                                    <p:anim calcmode="lin" valueType="num">
                                      <p:cBhvr>
                                        <p:cTn id="75" dur="1000" fill="hold"/>
                                        <p:tgtEl>
                                          <p:spTgt spid="130"/>
                                        </p:tgtEl>
                                        <p:attrNameLst>
                                          <p:attrName>ppt_x</p:attrName>
                                        </p:attrNameLst>
                                      </p:cBhvr>
                                      <p:tavLst>
                                        <p:tav tm="0">
                                          <p:val>
                                            <p:strVal val="#ppt_x"/>
                                          </p:val>
                                        </p:tav>
                                        <p:tav tm="100000">
                                          <p:val>
                                            <p:strVal val="#ppt_x"/>
                                          </p:val>
                                        </p:tav>
                                      </p:tavLst>
                                    </p:anim>
                                    <p:anim calcmode="lin" valueType="num">
                                      <p:cBhvr>
                                        <p:cTn id="76" dur="1000" fill="hold"/>
                                        <p:tgtEl>
                                          <p:spTgt spid="130"/>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1000"/>
                                        <p:tgtEl>
                                          <p:spTgt spid="131"/>
                                        </p:tgtEl>
                                      </p:cBhvr>
                                    </p:animEffect>
                                    <p:anim calcmode="lin" valueType="num">
                                      <p:cBhvr>
                                        <p:cTn id="80" dur="1000" fill="hold"/>
                                        <p:tgtEl>
                                          <p:spTgt spid="131"/>
                                        </p:tgtEl>
                                        <p:attrNameLst>
                                          <p:attrName>ppt_x</p:attrName>
                                        </p:attrNameLst>
                                      </p:cBhvr>
                                      <p:tavLst>
                                        <p:tav tm="0">
                                          <p:val>
                                            <p:strVal val="#ppt_x"/>
                                          </p:val>
                                        </p:tav>
                                        <p:tav tm="100000">
                                          <p:val>
                                            <p:strVal val="#ppt_x"/>
                                          </p:val>
                                        </p:tav>
                                      </p:tavLst>
                                    </p:anim>
                                    <p:anim calcmode="lin" valueType="num">
                                      <p:cBhvr>
                                        <p:cTn id="81" dur="1000" fill="hold"/>
                                        <p:tgtEl>
                                          <p:spTgt spid="13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57"/>
                                        </p:tgtEl>
                                        <p:attrNameLst>
                                          <p:attrName>style.visibility</p:attrName>
                                        </p:attrNameLst>
                                      </p:cBhvr>
                                      <p:to>
                                        <p:strVal val="visible"/>
                                      </p:to>
                                    </p:set>
                                    <p:animEffect transition="in" filter="fade">
                                      <p:cBhvr>
                                        <p:cTn id="84" dur="1000"/>
                                        <p:tgtEl>
                                          <p:spTgt spid="157"/>
                                        </p:tgtEl>
                                      </p:cBhvr>
                                    </p:animEffect>
                                    <p:anim calcmode="lin" valueType="num">
                                      <p:cBhvr>
                                        <p:cTn id="85" dur="1000" fill="hold"/>
                                        <p:tgtEl>
                                          <p:spTgt spid="157"/>
                                        </p:tgtEl>
                                        <p:attrNameLst>
                                          <p:attrName>ppt_x</p:attrName>
                                        </p:attrNameLst>
                                      </p:cBhvr>
                                      <p:tavLst>
                                        <p:tav tm="0">
                                          <p:val>
                                            <p:strVal val="#ppt_x"/>
                                          </p:val>
                                        </p:tav>
                                        <p:tav tm="100000">
                                          <p:val>
                                            <p:strVal val="#ppt_x"/>
                                          </p:val>
                                        </p:tav>
                                      </p:tavLst>
                                    </p:anim>
                                    <p:anim calcmode="lin" valueType="num">
                                      <p:cBhvr>
                                        <p:cTn id="86" dur="1000" fill="hold"/>
                                        <p:tgtEl>
                                          <p:spTgt spid="157"/>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fade">
                                      <p:cBhvr>
                                        <p:cTn id="91" dur="1000"/>
                                        <p:tgtEl>
                                          <p:spTgt spid="66"/>
                                        </p:tgtEl>
                                      </p:cBhvr>
                                    </p:animEffect>
                                    <p:anim calcmode="lin" valueType="num">
                                      <p:cBhvr>
                                        <p:cTn id="92" dur="1000" fill="hold"/>
                                        <p:tgtEl>
                                          <p:spTgt spid="66"/>
                                        </p:tgtEl>
                                        <p:attrNameLst>
                                          <p:attrName>ppt_x</p:attrName>
                                        </p:attrNameLst>
                                      </p:cBhvr>
                                      <p:tavLst>
                                        <p:tav tm="0">
                                          <p:val>
                                            <p:strVal val="#ppt_x"/>
                                          </p:val>
                                        </p:tav>
                                        <p:tav tm="100000">
                                          <p:val>
                                            <p:strVal val="#ppt_x"/>
                                          </p:val>
                                        </p:tav>
                                      </p:tavLst>
                                    </p:anim>
                                    <p:anim calcmode="lin" valueType="num">
                                      <p:cBhvr>
                                        <p:cTn id="93" dur="1000" fill="hold"/>
                                        <p:tgtEl>
                                          <p:spTgt spid="6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fade">
                                      <p:cBhvr>
                                        <p:cTn id="96" dur="1000"/>
                                        <p:tgtEl>
                                          <p:spTgt spid="67"/>
                                        </p:tgtEl>
                                      </p:cBhvr>
                                    </p:animEffect>
                                    <p:anim calcmode="lin" valueType="num">
                                      <p:cBhvr>
                                        <p:cTn id="97" dur="1000" fill="hold"/>
                                        <p:tgtEl>
                                          <p:spTgt spid="67"/>
                                        </p:tgtEl>
                                        <p:attrNameLst>
                                          <p:attrName>ppt_x</p:attrName>
                                        </p:attrNameLst>
                                      </p:cBhvr>
                                      <p:tavLst>
                                        <p:tav tm="0">
                                          <p:val>
                                            <p:strVal val="#ppt_x"/>
                                          </p:val>
                                        </p:tav>
                                        <p:tav tm="100000">
                                          <p:val>
                                            <p:strVal val="#ppt_x"/>
                                          </p:val>
                                        </p:tav>
                                      </p:tavLst>
                                    </p:anim>
                                    <p:anim calcmode="lin" valueType="num">
                                      <p:cBhvr>
                                        <p:cTn id="98" dur="1000" fill="hold"/>
                                        <p:tgtEl>
                                          <p:spTgt spid="67"/>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1000"/>
                                        <p:tgtEl>
                                          <p:spTgt spid="68"/>
                                        </p:tgtEl>
                                      </p:cBhvr>
                                    </p:animEffect>
                                    <p:anim calcmode="lin" valueType="num">
                                      <p:cBhvr>
                                        <p:cTn id="102" dur="1000" fill="hold"/>
                                        <p:tgtEl>
                                          <p:spTgt spid="68"/>
                                        </p:tgtEl>
                                        <p:attrNameLst>
                                          <p:attrName>ppt_x</p:attrName>
                                        </p:attrNameLst>
                                      </p:cBhvr>
                                      <p:tavLst>
                                        <p:tav tm="0">
                                          <p:val>
                                            <p:strVal val="#ppt_x"/>
                                          </p:val>
                                        </p:tav>
                                        <p:tav tm="100000">
                                          <p:val>
                                            <p:strVal val="#ppt_x"/>
                                          </p:val>
                                        </p:tav>
                                      </p:tavLst>
                                    </p:anim>
                                    <p:anim calcmode="lin" valueType="num">
                                      <p:cBhvr>
                                        <p:cTn id="103" dur="1000" fill="hold"/>
                                        <p:tgtEl>
                                          <p:spTgt spid="68"/>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69"/>
                                        </p:tgtEl>
                                        <p:attrNameLst>
                                          <p:attrName>style.visibility</p:attrName>
                                        </p:attrNameLst>
                                      </p:cBhvr>
                                      <p:to>
                                        <p:strVal val="visible"/>
                                      </p:to>
                                    </p:set>
                                    <p:animEffect transition="in" filter="fade">
                                      <p:cBhvr>
                                        <p:cTn id="106" dur="1000"/>
                                        <p:tgtEl>
                                          <p:spTgt spid="69"/>
                                        </p:tgtEl>
                                      </p:cBhvr>
                                    </p:animEffect>
                                    <p:anim calcmode="lin" valueType="num">
                                      <p:cBhvr>
                                        <p:cTn id="107" dur="1000" fill="hold"/>
                                        <p:tgtEl>
                                          <p:spTgt spid="69"/>
                                        </p:tgtEl>
                                        <p:attrNameLst>
                                          <p:attrName>ppt_x</p:attrName>
                                        </p:attrNameLst>
                                      </p:cBhvr>
                                      <p:tavLst>
                                        <p:tav tm="0">
                                          <p:val>
                                            <p:strVal val="#ppt_x"/>
                                          </p:val>
                                        </p:tav>
                                        <p:tav tm="100000">
                                          <p:val>
                                            <p:strVal val="#ppt_x"/>
                                          </p:val>
                                        </p:tav>
                                      </p:tavLst>
                                    </p:anim>
                                    <p:anim calcmode="lin" valueType="num">
                                      <p:cBhvr>
                                        <p:cTn id="108" dur="1000" fill="hold"/>
                                        <p:tgtEl>
                                          <p:spTgt spid="69"/>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fade">
                                      <p:cBhvr>
                                        <p:cTn id="111" dur="1000"/>
                                        <p:tgtEl>
                                          <p:spTgt spid="70"/>
                                        </p:tgtEl>
                                      </p:cBhvr>
                                    </p:animEffect>
                                    <p:anim calcmode="lin" valueType="num">
                                      <p:cBhvr>
                                        <p:cTn id="112" dur="1000" fill="hold"/>
                                        <p:tgtEl>
                                          <p:spTgt spid="70"/>
                                        </p:tgtEl>
                                        <p:attrNameLst>
                                          <p:attrName>ppt_x</p:attrName>
                                        </p:attrNameLst>
                                      </p:cBhvr>
                                      <p:tavLst>
                                        <p:tav tm="0">
                                          <p:val>
                                            <p:strVal val="#ppt_x"/>
                                          </p:val>
                                        </p:tav>
                                        <p:tav tm="100000">
                                          <p:val>
                                            <p:strVal val="#ppt_x"/>
                                          </p:val>
                                        </p:tav>
                                      </p:tavLst>
                                    </p:anim>
                                    <p:anim calcmode="lin" valueType="num">
                                      <p:cBhvr>
                                        <p:cTn id="113" dur="1000" fill="hold"/>
                                        <p:tgtEl>
                                          <p:spTgt spid="70"/>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71"/>
                                        </p:tgtEl>
                                        <p:attrNameLst>
                                          <p:attrName>style.visibility</p:attrName>
                                        </p:attrNameLst>
                                      </p:cBhvr>
                                      <p:to>
                                        <p:strVal val="visible"/>
                                      </p:to>
                                    </p:set>
                                    <p:animEffect transition="in" filter="fade">
                                      <p:cBhvr>
                                        <p:cTn id="116" dur="1000"/>
                                        <p:tgtEl>
                                          <p:spTgt spid="71"/>
                                        </p:tgtEl>
                                      </p:cBhvr>
                                    </p:animEffect>
                                    <p:anim calcmode="lin" valueType="num">
                                      <p:cBhvr>
                                        <p:cTn id="117" dur="1000" fill="hold"/>
                                        <p:tgtEl>
                                          <p:spTgt spid="71"/>
                                        </p:tgtEl>
                                        <p:attrNameLst>
                                          <p:attrName>ppt_x</p:attrName>
                                        </p:attrNameLst>
                                      </p:cBhvr>
                                      <p:tavLst>
                                        <p:tav tm="0">
                                          <p:val>
                                            <p:strVal val="#ppt_x"/>
                                          </p:val>
                                        </p:tav>
                                        <p:tav tm="100000">
                                          <p:val>
                                            <p:strVal val="#ppt_x"/>
                                          </p:val>
                                        </p:tav>
                                      </p:tavLst>
                                    </p:anim>
                                    <p:anim calcmode="lin" valueType="num">
                                      <p:cBhvr>
                                        <p:cTn id="118" dur="1000" fill="hold"/>
                                        <p:tgtEl>
                                          <p:spTgt spid="71"/>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98"/>
                                        </p:tgtEl>
                                        <p:attrNameLst>
                                          <p:attrName>style.visibility</p:attrName>
                                        </p:attrNameLst>
                                      </p:cBhvr>
                                      <p:to>
                                        <p:strVal val="visible"/>
                                      </p:to>
                                    </p:set>
                                    <p:animEffect transition="in" filter="fade">
                                      <p:cBhvr>
                                        <p:cTn id="121" dur="1000"/>
                                        <p:tgtEl>
                                          <p:spTgt spid="98"/>
                                        </p:tgtEl>
                                      </p:cBhvr>
                                    </p:animEffect>
                                    <p:anim calcmode="lin" valueType="num">
                                      <p:cBhvr>
                                        <p:cTn id="122" dur="1000" fill="hold"/>
                                        <p:tgtEl>
                                          <p:spTgt spid="98"/>
                                        </p:tgtEl>
                                        <p:attrNameLst>
                                          <p:attrName>ppt_x</p:attrName>
                                        </p:attrNameLst>
                                      </p:cBhvr>
                                      <p:tavLst>
                                        <p:tav tm="0">
                                          <p:val>
                                            <p:strVal val="#ppt_x"/>
                                          </p:val>
                                        </p:tav>
                                        <p:tav tm="100000">
                                          <p:val>
                                            <p:strVal val="#ppt_x"/>
                                          </p:val>
                                        </p:tav>
                                      </p:tavLst>
                                    </p:anim>
                                    <p:anim calcmode="lin" valueType="num">
                                      <p:cBhvr>
                                        <p:cTn id="123" dur="1000" fill="hold"/>
                                        <p:tgtEl>
                                          <p:spTgt spid="9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99"/>
                                        </p:tgtEl>
                                        <p:attrNameLst>
                                          <p:attrName>style.visibility</p:attrName>
                                        </p:attrNameLst>
                                      </p:cBhvr>
                                      <p:to>
                                        <p:strVal val="visible"/>
                                      </p:to>
                                    </p:set>
                                    <p:animEffect transition="in" filter="fade">
                                      <p:cBhvr>
                                        <p:cTn id="126" dur="1000"/>
                                        <p:tgtEl>
                                          <p:spTgt spid="99"/>
                                        </p:tgtEl>
                                      </p:cBhvr>
                                    </p:animEffect>
                                    <p:anim calcmode="lin" valueType="num">
                                      <p:cBhvr>
                                        <p:cTn id="127" dur="1000" fill="hold"/>
                                        <p:tgtEl>
                                          <p:spTgt spid="99"/>
                                        </p:tgtEl>
                                        <p:attrNameLst>
                                          <p:attrName>ppt_x</p:attrName>
                                        </p:attrNameLst>
                                      </p:cBhvr>
                                      <p:tavLst>
                                        <p:tav tm="0">
                                          <p:val>
                                            <p:strVal val="#ppt_x"/>
                                          </p:val>
                                        </p:tav>
                                        <p:tav tm="100000">
                                          <p:val>
                                            <p:strVal val="#ppt_x"/>
                                          </p:val>
                                        </p:tav>
                                      </p:tavLst>
                                    </p:anim>
                                    <p:anim calcmode="lin" valueType="num">
                                      <p:cBhvr>
                                        <p:cTn id="128" dur="1000" fill="hold"/>
                                        <p:tgtEl>
                                          <p:spTgt spid="99"/>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03"/>
                                        </p:tgtEl>
                                        <p:attrNameLst>
                                          <p:attrName>style.visibility</p:attrName>
                                        </p:attrNameLst>
                                      </p:cBhvr>
                                      <p:to>
                                        <p:strVal val="visible"/>
                                      </p:to>
                                    </p:set>
                                    <p:animEffect transition="in" filter="fade">
                                      <p:cBhvr>
                                        <p:cTn id="131" dur="1000"/>
                                        <p:tgtEl>
                                          <p:spTgt spid="103"/>
                                        </p:tgtEl>
                                      </p:cBhvr>
                                    </p:animEffect>
                                    <p:anim calcmode="lin" valueType="num">
                                      <p:cBhvr>
                                        <p:cTn id="132" dur="1000" fill="hold"/>
                                        <p:tgtEl>
                                          <p:spTgt spid="103"/>
                                        </p:tgtEl>
                                        <p:attrNameLst>
                                          <p:attrName>ppt_x</p:attrName>
                                        </p:attrNameLst>
                                      </p:cBhvr>
                                      <p:tavLst>
                                        <p:tav tm="0">
                                          <p:val>
                                            <p:strVal val="#ppt_x"/>
                                          </p:val>
                                        </p:tav>
                                        <p:tav tm="100000">
                                          <p:val>
                                            <p:strVal val="#ppt_x"/>
                                          </p:val>
                                        </p:tav>
                                      </p:tavLst>
                                    </p:anim>
                                    <p:anim calcmode="lin" valueType="num">
                                      <p:cBhvr>
                                        <p:cTn id="133" dur="1000" fill="hold"/>
                                        <p:tgtEl>
                                          <p:spTgt spid="103"/>
                                        </p:tgtEl>
                                        <p:attrNameLst>
                                          <p:attrName>ppt_y</p:attrName>
                                        </p:attrNameLst>
                                      </p:cBhvr>
                                      <p:tavLst>
                                        <p:tav tm="0">
                                          <p:val>
                                            <p:strVal val="#ppt_y+.1"/>
                                          </p:val>
                                        </p:tav>
                                        <p:tav tm="100000">
                                          <p:val>
                                            <p:strVal val="#ppt_y"/>
                                          </p:val>
                                        </p:tav>
                                      </p:tavLst>
                                    </p:anim>
                                  </p:childTnLst>
                                </p:cTn>
                              </p:par>
                              <p:par>
                                <p:cTn id="134" presetID="42" presetClass="entr" presetSubtype="0" fill="hold" nodeType="withEffect">
                                  <p:stCondLst>
                                    <p:cond delay="0"/>
                                  </p:stCondLst>
                                  <p:childTnLst>
                                    <p:set>
                                      <p:cBhvr>
                                        <p:cTn id="135" dur="1" fill="hold">
                                          <p:stCondLst>
                                            <p:cond delay="0"/>
                                          </p:stCondLst>
                                        </p:cTn>
                                        <p:tgtEl>
                                          <p:spTgt spid="104"/>
                                        </p:tgtEl>
                                        <p:attrNameLst>
                                          <p:attrName>style.visibility</p:attrName>
                                        </p:attrNameLst>
                                      </p:cBhvr>
                                      <p:to>
                                        <p:strVal val="visible"/>
                                      </p:to>
                                    </p:set>
                                    <p:animEffect transition="in" filter="fade">
                                      <p:cBhvr>
                                        <p:cTn id="136" dur="1000"/>
                                        <p:tgtEl>
                                          <p:spTgt spid="104"/>
                                        </p:tgtEl>
                                      </p:cBhvr>
                                    </p:animEffect>
                                    <p:anim calcmode="lin" valueType="num">
                                      <p:cBhvr>
                                        <p:cTn id="137" dur="1000" fill="hold"/>
                                        <p:tgtEl>
                                          <p:spTgt spid="104"/>
                                        </p:tgtEl>
                                        <p:attrNameLst>
                                          <p:attrName>ppt_x</p:attrName>
                                        </p:attrNameLst>
                                      </p:cBhvr>
                                      <p:tavLst>
                                        <p:tav tm="0">
                                          <p:val>
                                            <p:strVal val="#ppt_x"/>
                                          </p:val>
                                        </p:tav>
                                        <p:tav tm="100000">
                                          <p:val>
                                            <p:strVal val="#ppt_x"/>
                                          </p:val>
                                        </p:tav>
                                      </p:tavLst>
                                    </p:anim>
                                    <p:anim calcmode="lin" valueType="num">
                                      <p:cBhvr>
                                        <p:cTn id="138" dur="1000" fill="hold"/>
                                        <p:tgtEl>
                                          <p:spTgt spid="104"/>
                                        </p:tgtEl>
                                        <p:attrNameLst>
                                          <p:attrName>ppt_y</p:attrName>
                                        </p:attrNameLst>
                                      </p:cBhvr>
                                      <p:tavLst>
                                        <p:tav tm="0">
                                          <p:val>
                                            <p:strVal val="#ppt_y+.1"/>
                                          </p:val>
                                        </p:tav>
                                        <p:tav tm="100000">
                                          <p:val>
                                            <p:strVal val="#ppt_y"/>
                                          </p:val>
                                        </p:tav>
                                      </p:tavLst>
                                    </p:anim>
                                  </p:childTnLst>
                                </p:cTn>
                              </p:par>
                              <p:par>
                                <p:cTn id="139" presetID="42" presetClass="entr" presetSubtype="0" fill="hold" nodeType="withEffect">
                                  <p:stCondLst>
                                    <p:cond delay="0"/>
                                  </p:stCondLst>
                                  <p:childTnLst>
                                    <p:set>
                                      <p:cBhvr>
                                        <p:cTn id="140" dur="1" fill="hold">
                                          <p:stCondLst>
                                            <p:cond delay="0"/>
                                          </p:stCondLst>
                                        </p:cTn>
                                        <p:tgtEl>
                                          <p:spTgt spid="120"/>
                                        </p:tgtEl>
                                        <p:attrNameLst>
                                          <p:attrName>style.visibility</p:attrName>
                                        </p:attrNameLst>
                                      </p:cBhvr>
                                      <p:to>
                                        <p:strVal val="visible"/>
                                      </p:to>
                                    </p:set>
                                    <p:animEffect transition="in" filter="fade">
                                      <p:cBhvr>
                                        <p:cTn id="141" dur="1000"/>
                                        <p:tgtEl>
                                          <p:spTgt spid="120"/>
                                        </p:tgtEl>
                                      </p:cBhvr>
                                    </p:animEffect>
                                    <p:anim calcmode="lin" valueType="num">
                                      <p:cBhvr>
                                        <p:cTn id="142" dur="1000" fill="hold"/>
                                        <p:tgtEl>
                                          <p:spTgt spid="120"/>
                                        </p:tgtEl>
                                        <p:attrNameLst>
                                          <p:attrName>ppt_x</p:attrName>
                                        </p:attrNameLst>
                                      </p:cBhvr>
                                      <p:tavLst>
                                        <p:tav tm="0">
                                          <p:val>
                                            <p:strVal val="#ppt_x"/>
                                          </p:val>
                                        </p:tav>
                                        <p:tav tm="100000">
                                          <p:val>
                                            <p:strVal val="#ppt_x"/>
                                          </p:val>
                                        </p:tav>
                                      </p:tavLst>
                                    </p:anim>
                                    <p:anim calcmode="lin" valueType="num">
                                      <p:cBhvr>
                                        <p:cTn id="143" dur="1000" fill="hold"/>
                                        <p:tgtEl>
                                          <p:spTgt spid="120"/>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158"/>
                                        </p:tgtEl>
                                        <p:attrNameLst>
                                          <p:attrName>style.visibility</p:attrName>
                                        </p:attrNameLst>
                                      </p:cBhvr>
                                      <p:to>
                                        <p:strVal val="visible"/>
                                      </p:to>
                                    </p:set>
                                    <p:animEffect transition="in" filter="fade">
                                      <p:cBhvr>
                                        <p:cTn id="146" dur="1000"/>
                                        <p:tgtEl>
                                          <p:spTgt spid="158"/>
                                        </p:tgtEl>
                                      </p:cBhvr>
                                    </p:animEffect>
                                    <p:anim calcmode="lin" valueType="num">
                                      <p:cBhvr>
                                        <p:cTn id="147" dur="1000" fill="hold"/>
                                        <p:tgtEl>
                                          <p:spTgt spid="158"/>
                                        </p:tgtEl>
                                        <p:attrNameLst>
                                          <p:attrName>ppt_x</p:attrName>
                                        </p:attrNameLst>
                                      </p:cBhvr>
                                      <p:tavLst>
                                        <p:tav tm="0">
                                          <p:val>
                                            <p:strVal val="#ppt_x"/>
                                          </p:val>
                                        </p:tav>
                                        <p:tav tm="100000">
                                          <p:val>
                                            <p:strVal val="#ppt_x"/>
                                          </p:val>
                                        </p:tav>
                                      </p:tavLst>
                                    </p:anim>
                                    <p:anim calcmode="lin" valueType="num">
                                      <p:cBhvr>
                                        <p:cTn id="148" dur="1000" fill="hold"/>
                                        <p:tgtEl>
                                          <p:spTgt spid="158"/>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2" presetClass="entr" presetSubtype="8" fill="hold" grpId="0" nodeType="clickEffect">
                                  <p:stCondLst>
                                    <p:cond delay="0"/>
                                  </p:stCondLst>
                                  <p:childTnLst>
                                    <p:set>
                                      <p:cBhvr>
                                        <p:cTn id="152" dur="1" fill="hold">
                                          <p:stCondLst>
                                            <p:cond delay="0"/>
                                          </p:stCondLst>
                                        </p:cTn>
                                        <p:tgtEl>
                                          <p:spTgt spid="32"/>
                                        </p:tgtEl>
                                        <p:attrNameLst>
                                          <p:attrName>style.visibility</p:attrName>
                                        </p:attrNameLst>
                                      </p:cBhvr>
                                      <p:to>
                                        <p:strVal val="visible"/>
                                      </p:to>
                                    </p:set>
                                    <p:animEffect transition="in" filter="wipe(left)">
                                      <p:cBhvr>
                                        <p:cTn id="1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7" grpId="0" animBg="1"/>
      <p:bldP spid="66" grpId="0" animBg="1"/>
      <p:bldP spid="67" grpId="0" animBg="1"/>
      <p:bldP spid="68" grpId="0" animBg="1"/>
      <p:bldP spid="71" grpId="0" animBg="1"/>
      <p:bldP spid="99" grpId="0" animBg="1"/>
      <p:bldP spid="103" grpId="0" animBg="1"/>
      <p:bldP spid="126" grpId="0" animBg="1"/>
      <p:bldP spid="129" grpId="0" animBg="1"/>
      <p:bldP spid="131" grpId="0" animBg="1"/>
      <p:bldP spid="132" grpId="0" animBg="1"/>
      <p:bldP spid="133" grpId="0" animBg="1"/>
      <p:bldP spid="137" grpId="0" animBg="1"/>
      <p:bldP spid="156" grpId="0"/>
      <p:bldP spid="157" grpId="0"/>
      <p:bldP spid="158" grpId="0"/>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546100" y="-54326"/>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solidFill>
                  <a:schemeClr val="dk1"/>
                </a:solidFill>
                <a:latin typeface="Century Gothic"/>
                <a:ea typeface="Century Gothic"/>
                <a:cs typeface="Century Gothic"/>
                <a:sym typeface="Century Gothic"/>
              </a:rPr>
              <a:t>Note that using the typologies isn’t the only way to develop mixed methods designs. An </a:t>
            </a:r>
            <a:r>
              <a:rPr lang="en-US" sz="2000" b="1" dirty="0">
                <a:solidFill>
                  <a:schemeClr val="accent1">
                    <a:lumMod val="75000"/>
                  </a:schemeClr>
                </a:solidFill>
                <a:latin typeface="Century Gothic" panose="020B0502020202020204" pitchFamily="34" charset="0"/>
              </a:rPr>
              <a:t>interactive approach </a:t>
            </a:r>
            <a:r>
              <a:rPr lang="en-US" sz="2000" b="1" dirty="0">
                <a:latin typeface="Century Gothic" panose="020B0502020202020204" pitchFamily="34" charset="0"/>
              </a:rPr>
              <a:t>can be taken where the design is constructed by balancing the five priorities below</a:t>
            </a:r>
            <a:endParaRPr lang="en-US" sz="2000" b="1" dirty="0">
              <a:solidFill>
                <a:schemeClr val="accent1">
                  <a:lumMod val="75000"/>
                </a:schemeClr>
              </a:solidFill>
              <a:latin typeface="Century Gothic"/>
              <a:ea typeface="Century Gothic"/>
              <a:cs typeface="Century Gothic"/>
              <a:sym typeface="Century Gothic"/>
            </a:endParaRPr>
          </a:p>
        </p:txBody>
      </p:sp>
      <p:sp>
        <p:nvSpPr>
          <p:cNvPr id="32" name="TextBox 31">
            <a:extLst>
              <a:ext uri="{FF2B5EF4-FFF2-40B4-BE49-F238E27FC236}">
                <a16:creationId xmlns:a16="http://schemas.microsoft.com/office/drawing/2014/main" id="{17AE4FCE-9A7B-4792-BBCB-7436B61B4FC7}"/>
              </a:ext>
            </a:extLst>
          </p:cNvPr>
          <p:cNvSpPr txBox="1"/>
          <p:nvPr/>
        </p:nvSpPr>
        <p:spPr>
          <a:xfrm>
            <a:off x="4516039" y="2606037"/>
            <a:ext cx="3159921" cy="954107"/>
          </a:xfrm>
          <a:prstGeom prst="rect">
            <a:avLst/>
          </a:prstGeom>
          <a:noFill/>
        </p:spPr>
        <p:txBody>
          <a:bodyPr wrap="square">
            <a:spAutoFit/>
          </a:bodyPr>
          <a:lstStyle/>
          <a:p>
            <a:pPr algn="ctr"/>
            <a:r>
              <a:rPr lang="en-US" sz="2800" b="1" dirty="0">
                <a:solidFill>
                  <a:schemeClr val="accent1">
                    <a:lumMod val="75000"/>
                  </a:schemeClr>
                </a:solidFill>
                <a:latin typeface="Century Gothic" panose="020B0502020202020204" pitchFamily="34" charset="0"/>
              </a:rPr>
              <a:t>Research Questions</a:t>
            </a:r>
          </a:p>
        </p:txBody>
      </p:sp>
      <p:sp>
        <p:nvSpPr>
          <p:cNvPr id="33" name="TextBox 32">
            <a:extLst>
              <a:ext uri="{FF2B5EF4-FFF2-40B4-BE49-F238E27FC236}">
                <a16:creationId xmlns:a16="http://schemas.microsoft.com/office/drawing/2014/main" id="{BDCA8064-271F-4FDA-AA9A-18B1197AD403}"/>
              </a:ext>
            </a:extLst>
          </p:cNvPr>
          <p:cNvSpPr txBox="1"/>
          <p:nvPr/>
        </p:nvSpPr>
        <p:spPr>
          <a:xfrm>
            <a:off x="7671202" y="1130827"/>
            <a:ext cx="3159921" cy="954107"/>
          </a:xfrm>
          <a:prstGeom prst="rect">
            <a:avLst/>
          </a:prstGeom>
          <a:noFill/>
        </p:spPr>
        <p:txBody>
          <a:bodyPr wrap="square">
            <a:spAutoFit/>
          </a:bodyPr>
          <a:lstStyle/>
          <a:p>
            <a:pPr algn="ctr"/>
            <a:r>
              <a:rPr lang="en-US" sz="2800" b="1" dirty="0">
                <a:solidFill>
                  <a:schemeClr val="accent1">
                    <a:lumMod val="75000"/>
                  </a:schemeClr>
                </a:solidFill>
                <a:latin typeface="Century Gothic" panose="020B0502020202020204" pitchFamily="34" charset="0"/>
              </a:rPr>
              <a:t>Conceptual Framework</a:t>
            </a:r>
          </a:p>
        </p:txBody>
      </p:sp>
      <p:sp>
        <p:nvSpPr>
          <p:cNvPr id="34" name="TextBox 33">
            <a:extLst>
              <a:ext uri="{FF2B5EF4-FFF2-40B4-BE49-F238E27FC236}">
                <a16:creationId xmlns:a16="http://schemas.microsoft.com/office/drawing/2014/main" id="{A34FF881-17EB-4CD6-89FB-8C6A4141020E}"/>
              </a:ext>
            </a:extLst>
          </p:cNvPr>
          <p:cNvSpPr txBox="1"/>
          <p:nvPr/>
        </p:nvSpPr>
        <p:spPr>
          <a:xfrm>
            <a:off x="1783160" y="1349989"/>
            <a:ext cx="3159921" cy="523220"/>
          </a:xfrm>
          <a:prstGeom prst="rect">
            <a:avLst/>
          </a:prstGeom>
          <a:noFill/>
        </p:spPr>
        <p:txBody>
          <a:bodyPr wrap="square">
            <a:spAutoFit/>
          </a:bodyPr>
          <a:lstStyle/>
          <a:p>
            <a:pPr algn="ctr"/>
            <a:r>
              <a:rPr lang="en-US" sz="2800" b="1" dirty="0">
                <a:solidFill>
                  <a:schemeClr val="accent1">
                    <a:lumMod val="75000"/>
                  </a:schemeClr>
                </a:solidFill>
                <a:latin typeface="Century Gothic" panose="020B0502020202020204" pitchFamily="34" charset="0"/>
              </a:rPr>
              <a:t>Goals</a:t>
            </a:r>
          </a:p>
        </p:txBody>
      </p:sp>
      <p:sp>
        <p:nvSpPr>
          <p:cNvPr id="35" name="TextBox 34">
            <a:extLst>
              <a:ext uri="{FF2B5EF4-FFF2-40B4-BE49-F238E27FC236}">
                <a16:creationId xmlns:a16="http://schemas.microsoft.com/office/drawing/2014/main" id="{97F540E8-2CB3-45DB-BFF4-5B1503DCCD22}"/>
              </a:ext>
            </a:extLst>
          </p:cNvPr>
          <p:cNvSpPr txBox="1"/>
          <p:nvPr/>
        </p:nvSpPr>
        <p:spPr>
          <a:xfrm>
            <a:off x="1783160" y="4354528"/>
            <a:ext cx="3159921" cy="523220"/>
          </a:xfrm>
          <a:prstGeom prst="rect">
            <a:avLst/>
          </a:prstGeom>
          <a:noFill/>
        </p:spPr>
        <p:txBody>
          <a:bodyPr wrap="square">
            <a:spAutoFit/>
          </a:bodyPr>
          <a:lstStyle/>
          <a:p>
            <a:pPr algn="ctr"/>
            <a:r>
              <a:rPr lang="en-US" sz="2800" b="1" dirty="0">
                <a:solidFill>
                  <a:schemeClr val="accent1">
                    <a:lumMod val="75000"/>
                  </a:schemeClr>
                </a:solidFill>
                <a:latin typeface="Century Gothic" panose="020B0502020202020204" pitchFamily="34" charset="0"/>
              </a:rPr>
              <a:t>Methods</a:t>
            </a:r>
          </a:p>
        </p:txBody>
      </p:sp>
      <p:sp>
        <p:nvSpPr>
          <p:cNvPr id="36" name="TextBox 35">
            <a:extLst>
              <a:ext uri="{FF2B5EF4-FFF2-40B4-BE49-F238E27FC236}">
                <a16:creationId xmlns:a16="http://schemas.microsoft.com/office/drawing/2014/main" id="{DCFC947A-6C88-48D1-A124-D1736B54AC9B}"/>
              </a:ext>
            </a:extLst>
          </p:cNvPr>
          <p:cNvSpPr txBox="1"/>
          <p:nvPr/>
        </p:nvSpPr>
        <p:spPr>
          <a:xfrm>
            <a:off x="7675960" y="4354527"/>
            <a:ext cx="3159921" cy="523220"/>
          </a:xfrm>
          <a:prstGeom prst="rect">
            <a:avLst/>
          </a:prstGeom>
          <a:noFill/>
        </p:spPr>
        <p:txBody>
          <a:bodyPr wrap="square">
            <a:spAutoFit/>
          </a:bodyPr>
          <a:lstStyle/>
          <a:p>
            <a:pPr algn="ctr"/>
            <a:r>
              <a:rPr lang="en-US" sz="2800" b="1" dirty="0">
                <a:solidFill>
                  <a:schemeClr val="accent1">
                    <a:lumMod val="75000"/>
                  </a:schemeClr>
                </a:solidFill>
                <a:latin typeface="Century Gothic" panose="020B0502020202020204" pitchFamily="34" charset="0"/>
              </a:rPr>
              <a:t>Validity</a:t>
            </a:r>
          </a:p>
        </p:txBody>
      </p:sp>
      <p:cxnSp>
        <p:nvCxnSpPr>
          <p:cNvPr id="3" name="Straight Arrow Connector 2">
            <a:extLst>
              <a:ext uri="{FF2B5EF4-FFF2-40B4-BE49-F238E27FC236}">
                <a16:creationId xmlns:a16="http://schemas.microsoft.com/office/drawing/2014/main" id="{AAF0A5D2-A479-41F1-A6F3-3269E66C1A46}"/>
              </a:ext>
            </a:extLst>
          </p:cNvPr>
          <p:cNvCxnSpPr>
            <a:stCxn id="34" idx="3"/>
            <a:endCxn id="33" idx="1"/>
          </p:cNvCxnSpPr>
          <p:nvPr/>
        </p:nvCxnSpPr>
        <p:spPr>
          <a:xfrm flipV="1">
            <a:off x="4943081" y="1607881"/>
            <a:ext cx="2728121" cy="3718"/>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8C5D6F73-5922-4C19-BF9F-5B495EBCD3B3}"/>
              </a:ext>
            </a:extLst>
          </p:cNvPr>
          <p:cNvCxnSpPr>
            <a:cxnSpLocks/>
            <a:stCxn id="34" idx="2"/>
            <a:endCxn id="35" idx="0"/>
          </p:cNvCxnSpPr>
          <p:nvPr/>
        </p:nvCxnSpPr>
        <p:spPr>
          <a:xfrm>
            <a:off x="3363121" y="1873209"/>
            <a:ext cx="0" cy="2481319"/>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82BE344B-0F31-49CD-89C2-01999F859EC9}"/>
              </a:ext>
            </a:extLst>
          </p:cNvPr>
          <p:cNvCxnSpPr>
            <a:cxnSpLocks/>
            <a:stCxn id="33" idx="2"/>
            <a:endCxn id="36" idx="0"/>
          </p:cNvCxnSpPr>
          <p:nvPr/>
        </p:nvCxnSpPr>
        <p:spPr>
          <a:xfrm>
            <a:off x="9251163" y="2084934"/>
            <a:ext cx="4758" cy="2269593"/>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0784AE0-CFAD-4C98-B01A-A72092FAE59D}"/>
              </a:ext>
            </a:extLst>
          </p:cNvPr>
          <p:cNvCxnSpPr>
            <a:cxnSpLocks/>
          </p:cNvCxnSpPr>
          <p:nvPr/>
        </p:nvCxnSpPr>
        <p:spPr>
          <a:xfrm>
            <a:off x="4635500" y="4616137"/>
            <a:ext cx="3591520"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5D7C9A20-1535-438B-B8F0-2D7A141152C3}"/>
              </a:ext>
            </a:extLst>
          </p:cNvPr>
          <p:cNvCxnSpPr>
            <a:cxnSpLocks/>
          </p:cNvCxnSpPr>
          <p:nvPr/>
        </p:nvCxnSpPr>
        <p:spPr>
          <a:xfrm>
            <a:off x="4203700" y="1934765"/>
            <a:ext cx="863600" cy="658057"/>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4A1C5B2F-761D-4D6B-975E-9D360E8BE031}"/>
              </a:ext>
            </a:extLst>
          </p:cNvPr>
          <p:cNvCxnSpPr>
            <a:cxnSpLocks/>
          </p:cNvCxnSpPr>
          <p:nvPr/>
        </p:nvCxnSpPr>
        <p:spPr>
          <a:xfrm>
            <a:off x="7363420" y="3565541"/>
            <a:ext cx="863600" cy="658057"/>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83B12D4B-427A-4992-88BA-AD82F1370649}"/>
              </a:ext>
            </a:extLst>
          </p:cNvPr>
          <p:cNvCxnSpPr>
            <a:cxnSpLocks/>
          </p:cNvCxnSpPr>
          <p:nvPr/>
        </p:nvCxnSpPr>
        <p:spPr>
          <a:xfrm flipH="1">
            <a:off x="7244160" y="2024896"/>
            <a:ext cx="863600" cy="658057"/>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247BF70A-600B-46D5-A7B4-7F1A1A8660CA}"/>
              </a:ext>
            </a:extLst>
          </p:cNvPr>
          <p:cNvCxnSpPr>
            <a:cxnSpLocks/>
          </p:cNvCxnSpPr>
          <p:nvPr/>
        </p:nvCxnSpPr>
        <p:spPr>
          <a:xfrm flipH="1">
            <a:off x="4203700" y="3629844"/>
            <a:ext cx="863600" cy="658057"/>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4E6F05DE-E68F-499E-9E78-92A271BF8138}"/>
              </a:ext>
            </a:extLst>
          </p:cNvPr>
          <p:cNvSpPr txBox="1"/>
          <p:nvPr/>
        </p:nvSpPr>
        <p:spPr>
          <a:xfrm>
            <a:off x="9387679" y="6402033"/>
            <a:ext cx="3159921" cy="400110"/>
          </a:xfrm>
          <a:prstGeom prst="rect">
            <a:avLst/>
          </a:prstGeom>
          <a:noFill/>
        </p:spPr>
        <p:txBody>
          <a:bodyPr wrap="square">
            <a:spAutoFit/>
          </a:bodyPr>
          <a:lstStyle/>
          <a:p>
            <a:pPr algn="ctr"/>
            <a:r>
              <a:rPr lang="en-US" sz="2000" dirty="0">
                <a:latin typeface="Century Gothic" panose="020B0502020202020204" pitchFamily="34" charset="0"/>
              </a:rPr>
              <a:t>Maxwell (2012)</a:t>
            </a:r>
          </a:p>
        </p:txBody>
      </p:sp>
      <p:sp>
        <p:nvSpPr>
          <p:cNvPr id="64" name="Rectangle 63">
            <a:extLst>
              <a:ext uri="{FF2B5EF4-FFF2-40B4-BE49-F238E27FC236}">
                <a16:creationId xmlns:a16="http://schemas.microsoft.com/office/drawing/2014/main" id="{0552B5EB-4C65-43EC-8A50-2C950A937796}"/>
              </a:ext>
            </a:extLst>
          </p:cNvPr>
          <p:cNvSpPr/>
          <p:nvPr/>
        </p:nvSpPr>
        <p:spPr>
          <a:xfrm>
            <a:off x="0" y="5410520"/>
            <a:ext cx="9944100" cy="1477328"/>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b="1" dirty="0">
                <a:solidFill>
                  <a:schemeClr val="accent1">
                    <a:lumMod val="75000"/>
                  </a:schemeClr>
                </a:solidFill>
                <a:latin typeface="Century Gothic" panose="020B0502020202020204" pitchFamily="34" charset="0"/>
              </a:rPr>
              <a:t>“I don’t believe that typologies of design are useful as a starting point for designing a study, which is how they’re typically presented…The “type” of study that emerges from this process is an outcome of these decisions, rather than the starting point in making them, although this outcome then has implications for the rest of the design” (Maxwell, 2018, p. 323-324)</a:t>
            </a:r>
          </a:p>
        </p:txBody>
      </p:sp>
    </p:spTree>
    <p:extLst>
      <p:ext uri="{BB962C8B-B14F-4D97-AF65-F5344CB8AC3E}">
        <p14:creationId xmlns:p14="http://schemas.microsoft.com/office/powerpoint/2010/main" val="1017694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546100" y="90712"/>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b="1" dirty="0">
                <a:solidFill>
                  <a:schemeClr val="dk1"/>
                </a:solidFill>
                <a:latin typeface="Century Gothic"/>
                <a:ea typeface="Century Gothic"/>
                <a:cs typeface="Century Gothic"/>
                <a:sym typeface="Century Gothic"/>
              </a:rPr>
              <a:t>Designs employing a mixed methods approach (especially longitudinal) are likely the most promising toward addressing concerns raised by critics of threshold concepts, currently most studies in the sciences employ interviews and another technique like surveys (Hendrawati et al., 2021)</a:t>
            </a:r>
            <a:endParaRPr lang="en-US" b="1" dirty="0">
              <a:solidFill>
                <a:schemeClr val="accent1">
                  <a:lumMod val="75000"/>
                </a:schemeClr>
              </a:solidFill>
              <a:latin typeface="Century Gothic"/>
              <a:ea typeface="Century Gothic"/>
              <a:cs typeface="Century Gothic"/>
              <a:sym typeface="Century Gothic"/>
            </a:endParaRPr>
          </a:p>
        </p:txBody>
      </p:sp>
      <p:sp>
        <p:nvSpPr>
          <p:cNvPr id="25" name="Rectangle 24">
            <a:extLst>
              <a:ext uri="{FF2B5EF4-FFF2-40B4-BE49-F238E27FC236}">
                <a16:creationId xmlns:a16="http://schemas.microsoft.com/office/drawing/2014/main" id="{4BCB7EBD-9CD7-423B-9060-4AE983769972}"/>
              </a:ext>
            </a:extLst>
          </p:cNvPr>
          <p:cNvSpPr/>
          <p:nvPr/>
        </p:nvSpPr>
        <p:spPr>
          <a:xfrm>
            <a:off x="4206028" y="2015524"/>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Qualitative Evidence</a:t>
            </a:r>
          </a:p>
        </p:txBody>
      </p:sp>
      <p:sp>
        <p:nvSpPr>
          <p:cNvPr id="27" name="Rectangle 26">
            <a:extLst>
              <a:ext uri="{FF2B5EF4-FFF2-40B4-BE49-F238E27FC236}">
                <a16:creationId xmlns:a16="http://schemas.microsoft.com/office/drawing/2014/main" id="{EE7DE92C-39D8-488E-9513-B45E769238B6}"/>
              </a:ext>
            </a:extLst>
          </p:cNvPr>
          <p:cNvSpPr/>
          <p:nvPr/>
        </p:nvSpPr>
        <p:spPr>
          <a:xfrm>
            <a:off x="4206028" y="4583575"/>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Quantitative Evidence</a:t>
            </a:r>
          </a:p>
        </p:txBody>
      </p:sp>
      <p:sp>
        <p:nvSpPr>
          <p:cNvPr id="28" name="Rectangle 27">
            <a:extLst>
              <a:ext uri="{FF2B5EF4-FFF2-40B4-BE49-F238E27FC236}">
                <a16:creationId xmlns:a16="http://schemas.microsoft.com/office/drawing/2014/main" id="{C3011C10-E46C-4DF2-B029-CE68D9AB3E3B}"/>
              </a:ext>
            </a:extLst>
          </p:cNvPr>
          <p:cNvSpPr/>
          <p:nvPr/>
        </p:nvSpPr>
        <p:spPr>
          <a:xfrm>
            <a:off x="236168" y="3299549"/>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Threshold Concept Feature</a:t>
            </a:r>
          </a:p>
        </p:txBody>
      </p:sp>
      <p:cxnSp>
        <p:nvCxnSpPr>
          <p:cNvPr id="3" name="Straight Arrow Connector 2">
            <a:extLst>
              <a:ext uri="{FF2B5EF4-FFF2-40B4-BE49-F238E27FC236}">
                <a16:creationId xmlns:a16="http://schemas.microsoft.com/office/drawing/2014/main" id="{FF83CFF3-4FEA-45A0-9709-B45F113AAFD9}"/>
              </a:ext>
            </a:extLst>
          </p:cNvPr>
          <p:cNvCxnSpPr>
            <a:stCxn id="25" idx="2"/>
            <a:endCxn id="27" idx="0"/>
          </p:cNvCxnSpPr>
          <p:nvPr/>
        </p:nvCxnSpPr>
        <p:spPr>
          <a:xfrm>
            <a:off x="5513711" y="2731626"/>
            <a:ext cx="0" cy="1851949"/>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D50DAE9D-90DA-4207-9584-013823EFB2FE}"/>
              </a:ext>
            </a:extLst>
          </p:cNvPr>
          <p:cNvCxnSpPr>
            <a:stCxn id="28" idx="3"/>
            <a:endCxn id="25" idx="1"/>
          </p:cNvCxnSpPr>
          <p:nvPr/>
        </p:nvCxnSpPr>
        <p:spPr>
          <a:xfrm flipV="1">
            <a:off x="2851533" y="2373575"/>
            <a:ext cx="1354495" cy="12840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E8D45F6-9E6B-49D0-A60D-F175B888D784}"/>
              </a:ext>
            </a:extLst>
          </p:cNvPr>
          <p:cNvCxnSpPr>
            <a:cxnSpLocks/>
            <a:stCxn id="28" idx="3"/>
            <a:endCxn id="27" idx="1"/>
          </p:cNvCxnSpPr>
          <p:nvPr/>
        </p:nvCxnSpPr>
        <p:spPr>
          <a:xfrm>
            <a:off x="2851533" y="3657600"/>
            <a:ext cx="1354495" cy="12840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CBFB863-B77F-40D3-BDD4-360F0E98355F}"/>
              </a:ext>
            </a:extLst>
          </p:cNvPr>
          <p:cNvSpPr txBox="1"/>
          <p:nvPr/>
        </p:nvSpPr>
        <p:spPr>
          <a:xfrm>
            <a:off x="4491635" y="3299549"/>
            <a:ext cx="2044149" cy="646331"/>
          </a:xfrm>
          <a:prstGeom prst="rect">
            <a:avLst/>
          </a:prstGeom>
          <a:solidFill>
            <a:schemeClr val="bg1"/>
          </a:solidFill>
        </p:spPr>
        <p:txBody>
          <a:bodyPr wrap="none" rtlCol="0">
            <a:spAutoFit/>
          </a:bodyPr>
          <a:lstStyle/>
          <a:p>
            <a:r>
              <a:rPr lang="en-US" b="1" dirty="0">
                <a:solidFill>
                  <a:schemeClr val="accent1">
                    <a:lumMod val="75000"/>
                  </a:schemeClr>
                </a:solidFill>
                <a:latin typeface="Century Gothic" panose="020B0502020202020204" pitchFamily="34" charset="0"/>
              </a:rPr>
              <a:t>Integration</a:t>
            </a:r>
            <a:r>
              <a:rPr lang="en-US" dirty="0">
                <a:solidFill>
                  <a:schemeClr val="accent1">
                    <a:lumMod val="75000"/>
                  </a:schemeClr>
                </a:solidFill>
                <a:latin typeface="Century Gothic" panose="020B0502020202020204" pitchFamily="34" charset="0"/>
              </a:rPr>
              <a:t> using</a:t>
            </a:r>
          </a:p>
          <a:p>
            <a:r>
              <a:rPr lang="en-US" dirty="0">
                <a:solidFill>
                  <a:schemeClr val="accent1">
                    <a:lumMod val="75000"/>
                  </a:schemeClr>
                </a:solidFill>
                <a:latin typeface="Century Gothic" panose="020B0502020202020204" pitchFamily="34" charset="0"/>
              </a:rPr>
              <a:t>mixing strategies</a:t>
            </a:r>
          </a:p>
        </p:txBody>
      </p:sp>
      <p:cxnSp>
        <p:nvCxnSpPr>
          <p:cNvPr id="41" name="Straight Arrow Connector 40">
            <a:extLst>
              <a:ext uri="{FF2B5EF4-FFF2-40B4-BE49-F238E27FC236}">
                <a16:creationId xmlns:a16="http://schemas.microsoft.com/office/drawing/2014/main" id="{B8043DC2-82FA-4E18-84E4-4A01ED2A36A5}"/>
              </a:ext>
            </a:extLst>
          </p:cNvPr>
          <p:cNvCxnSpPr>
            <a:cxnSpLocks/>
            <a:stCxn id="14" idx="3"/>
            <a:endCxn id="48" idx="1"/>
          </p:cNvCxnSpPr>
          <p:nvPr/>
        </p:nvCxnSpPr>
        <p:spPr>
          <a:xfrm flipV="1">
            <a:off x="6535784" y="3622714"/>
            <a:ext cx="1225984"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43A1616D-76EF-4F04-A09D-2E2D7E8B9CB9}"/>
              </a:ext>
            </a:extLst>
          </p:cNvPr>
          <p:cNvSpPr/>
          <p:nvPr/>
        </p:nvSpPr>
        <p:spPr>
          <a:xfrm>
            <a:off x="7761768" y="3264663"/>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Metainference via </a:t>
            </a:r>
            <a:r>
              <a:rPr lang="en-US" sz="1600" i="1" dirty="0">
                <a:solidFill>
                  <a:schemeClr val="accent1">
                    <a:lumMod val="75000"/>
                  </a:schemeClr>
                </a:solidFill>
                <a:latin typeface="Century Gothic" panose="020B0502020202020204" pitchFamily="34" charset="0"/>
              </a:rPr>
              <a:t>complementarity</a:t>
            </a:r>
          </a:p>
        </p:txBody>
      </p:sp>
      <p:sp>
        <p:nvSpPr>
          <p:cNvPr id="49" name="TextBox 48">
            <a:extLst>
              <a:ext uri="{FF2B5EF4-FFF2-40B4-BE49-F238E27FC236}">
                <a16:creationId xmlns:a16="http://schemas.microsoft.com/office/drawing/2014/main" id="{8DFB5EFB-A9A7-475B-A09A-6FA07A24E44A}"/>
              </a:ext>
            </a:extLst>
          </p:cNvPr>
          <p:cNvSpPr txBox="1"/>
          <p:nvPr/>
        </p:nvSpPr>
        <p:spPr>
          <a:xfrm rot="1457412">
            <a:off x="2521465" y="2779696"/>
            <a:ext cx="1922321"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Data collection</a:t>
            </a:r>
          </a:p>
        </p:txBody>
      </p:sp>
      <p:sp>
        <p:nvSpPr>
          <p:cNvPr id="50" name="TextBox 49">
            <a:extLst>
              <a:ext uri="{FF2B5EF4-FFF2-40B4-BE49-F238E27FC236}">
                <a16:creationId xmlns:a16="http://schemas.microsoft.com/office/drawing/2014/main" id="{86F3EF5B-1B42-4FEC-BBCB-DFA9C706B38E}"/>
              </a:ext>
            </a:extLst>
          </p:cNvPr>
          <p:cNvSpPr txBox="1"/>
          <p:nvPr/>
        </p:nvSpPr>
        <p:spPr>
          <a:xfrm rot="20712197">
            <a:off x="2524275" y="4164153"/>
            <a:ext cx="1922321"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Data collection</a:t>
            </a:r>
          </a:p>
        </p:txBody>
      </p:sp>
      <p:sp>
        <p:nvSpPr>
          <p:cNvPr id="52" name="TextBox 51">
            <a:extLst>
              <a:ext uri="{FF2B5EF4-FFF2-40B4-BE49-F238E27FC236}">
                <a16:creationId xmlns:a16="http://schemas.microsoft.com/office/drawing/2014/main" id="{26A10539-1DCA-40D9-B64C-EEAE0D858100}"/>
              </a:ext>
            </a:extLst>
          </p:cNvPr>
          <p:cNvSpPr txBox="1"/>
          <p:nvPr/>
        </p:nvSpPr>
        <p:spPr>
          <a:xfrm>
            <a:off x="8309120" y="2362294"/>
            <a:ext cx="1497526"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Divergence</a:t>
            </a:r>
          </a:p>
        </p:txBody>
      </p:sp>
      <p:sp>
        <p:nvSpPr>
          <p:cNvPr id="53" name="TextBox 52">
            <a:extLst>
              <a:ext uri="{FF2B5EF4-FFF2-40B4-BE49-F238E27FC236}">
                <a16:creationId xmlns:a16="http://schemas.microsoft.com/office/drawing/2014/main" id="{91BA3BF4-D00F-4910-B8A0-AC2219688743}"/>
              </a:ext>
            </a:extLst>
          </p:cNvPr>
          <p:cNvSpPr txBox="1"/>
          <p:nvPr/>
        </p:nvSpPr>
        <p:spPr>
          <a:xfrm>
            <a:off x="8190042" y="4543186"/>
            <a:ext cx="1758815"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Convergence</a:t>
            </a:r>
          </a:p>
        </p:txBody>
      </p:sp>
      <p:cxnSp>
        <p:nvCxnSpPr>
          <p:cNvPr id="54" name="Straight Arrow Connector 53">
            <a:extLst>
              <a:ext uri="{FF2B5EF4-FFF2-40B4-BE49-F238E27FC236}">
                <a16:creationId xmlns:a16="http://schemas.microsoft.com/office/drawing/2014/main" id="{A44E4C23-7DA5-4261-81B3-B28905525AAD}"/>
              </a:ext>
            </a:extLst>
          </p:cNvPr>
          <p:cNvCxnSpPr>
            <a:cxnSpLocks/>
            <a:stCxn id="48" idx="0"/>
            <a:endCxn id="52" idx="2"/>
          </p:cNvCxnSpPr>
          <p:nvPr/>
        </p:nvCxnSpPr>
        <p:spPr>
          <a:xfrm flipH="1" flipV="1">
            <a:off x="9057883" y="2731626"/>
            <a:ext cx="11568" cy="5330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9C3CD41-2DD6-4D19-8D09-DFADCFDE3136}"/>
              </a:ext>
            </a:extLst>
          </p:cNvPr>
          <p:cNvCxnSpPr>
            <a:cxnSpLocks/>
            <a:stCxn id="48" idx="2"/>
            <a:endCxn id="53" idx="0"/>
          </p:cNvCxnSpPr>
          <p:nvPr/>
        </p:nvCxnSpPr>
        <p:spPr>
          <a:xfrm flipH="1">
            <a:off x="9069450" y="3980765"/>
            <a:ext cx="1" cy="56242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7533EF1E-F62C-43F1-8641-1065DFD1437F}"/>
              </a:ext>
            </a:extLst>
          </p:cNvPr>
          <p:cNvSpPr txBox="1"/>
          <p:nvPr/>
        </p:nvSpPr>
        <p:spPr>
          <a:xfrm>
            <a:off x="10504222" y="3429000"/>
            <a:ext cx="1471878"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Dissonance</a:t>
            </a:r>
          </a:p>
        </p:txBody>
      </p:sp>
      <p:cxnSp>
        <p:nvCxnSpPr>
          <p:cNvPr id="57" name="Connector: Curved 56">
            <a:extLst>
              <a:ext uri="{FF2B5EF4-FFF2-40B4-BE49-F238E27FC236}">
                <a16:creationId xmlns:a16="http://schemas.microsoft.com/office/drawing/2014/main" id="{B231B235-F6D3-489F-966F-2E88848BEFB0}"/>
              </a:ext>
            </a:extLst>
          </p:cNvPr>
          <p:cNvCxnSpPr>
            <a:cxnSpLocks/>
            <a:stCxn id="52" idx="3"/>
            <a:endCxn id="61" idx="0"/>
          </p:cNvCxnSpPr>
          <p:nvPr/>
        </p:nvCxnSpPr>
        <p:spPr>
          <a:xfrm>
            <a:off x="9806646" y="2546960"/>
            <a:ext cx="1433515" cy="882040"/>
          </a:xfrm>
          <a:prstGeom prst="curvedConnector2">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Connector: Curved 65">
            <a:extLst>
              <a:ext uri="{FF2B5EF4-FFF2-40B4-BE49-F238E27FC236}">
                <a16:creationId xmlns:a16="http://schemas.microsoft.com/office/drawing/2014/main" id="{B414BF0E-B342-43ED-88DD-B92A1B7F2173}"/>
              </a:ext>
            </a:extLst>
          </p:cNvPr>
          <p:cNvCxnSpPr>
            <a:cxnSpLocks/>
            <a:stCxn id="61" idx="2"/>
            <a:endCxn id="53" idx="3"/>
          </p:cNvCxnSpPr>
          <p:nvPr/>
        </p:nvCxnSpPr>
        <p:spPr>
          <a:xfrm rot="5400000">
            <a:off x="10129749" y="3617440"/>
            <a:ext cx="929520" cy="1291304"/>
          </a:xfrm>
          <a:prstGeom prst="curvedConnector2">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25E8F857-9219-422F-865D-F8CC19A91241}"/>
              </a:ext>
            </a:extLst>
          </p:cNvPr>
          <p:cNvSpPr/>
          <p:nvPr/>
        </p:nvSpPr>
        <p:spPr>
          <a:xfrm>
            <a:off x="0" y="5574756"/>
            <a:ext cx="12280605" cy="923330"/>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b="1" dirty="0">
                <a:solidFill>
                  <a:schemeClr val="tx1"/>
                </a:solidFill>
                <a:latin typeface="Century Gothic" panose="020B0502020202020204" pitchFamily="34" charset="0"/>
              </a:rPr>
              <a:t>Dissonance </a:t>
            </a:r>
            <a:r>
              <a:rPr lang="en-US" dirty="0">
                <a:solidFill>
                  <a:schemeClr val="tx1"/>
                </a:solidFill>
                <a:latin typeface="Century Gothic" panose="020B0502020202020204" pitchFamily="34" charset="0"/>
              </a:rPr>
              <a:t>or </a:t>
            </a:r>
            <a:r>
              <a:rPr lang="en-US" b="1" dirty="0">
                <a:solidFill>
                  <a:schemeClr val="tx1"/>
                </a:solidFill>
                <a:latin typeface="Century Gothic" panose="020B0502020202020204" pitchFamily="34" charset="0"/>
              </a:rPr>
              <a:t>divergence </a:t>
            </a:r>
            <a:r>
              <a:rPr lang="en-US" dirty="0">
                <a:solidFill>
                  <a:schemeClr val="tx1"/>
                </a:solidFill>
                <a:latin typeface="Century Gothic" panose="020B0502020202020204" pitchFamily="34" charset="0"/>
              </a:rPr>
              <a:t>might happen, and it frequently does (</a:t>
            </a:r>
            <a:r>
              <a:rPr lang="en-US" dirty="0" err="1">
                <a:solidFill>
                  <a:schemeClr val="tx1"/>
                </a:solidFill>
                <a:latin typeface="Century Gothic" panose="020B0502020202020204" pitchFamily="34" charset="0"/>
              </a:rPr>
              <a:t>Uprichard</a:t>
            </a:r>
            <a:r>
              <a:rPr lang="en-US" dirty="0">
                <a:solidFill>
                  <a:schemeClr val="tx1"/>
                </a:solidFill>
                <a:latin typeface="Century Gothic" panose="020B0502020202020204" pitchFamily="34" charset="0"/>
              </a:rPr>
              <a:t> &amp; </a:t>
            </a:r>
            <a:r>
              <a:rPr lang="en-US" dirty="0" err="1">
                <a:solidFill>
                  <a:schemeClr val="tx1"/>
                </a:solidFill>
                <a:latin typeface="Century Gothic" panose="020B0502020202020204" pitchFamily="34" charset="0"/>
              </a:rPr>
              <a:t>Dawney</a:t>
            </a:r>
            <a:r>
              <a:rPr lang="en-US" dirty="0">
                <a:solidFill>
                  <a:schemeClr val="tx1"/>
                </a:solidFill>
                <a:latin typeface="Century Gothic" panose="020B0502020202020204" pitchFamily="34" charset="0"/>
              </a:rPr>
              <a:t>, 2019). Seeking dissonance is a component of an initiation design (see Creamer, 2018) and can help us parse out features helpful in describing threshold concepts and variation within them.</a:t>
            </a:r>
            <a:endParaRPr lang="en-US"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57373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493869" y="248968"/>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latin typeface="Century Gothic"/>
                <a:ea typeface="Century Gothic"/>
                <a:cs typeface="Century Gothic"/>
                <a:sym typeface="Century Gothic"/>
              </a:rPr>
              <a:t>Another consideration is the unit of analysis that mixed methods can address. Because learners are at the center of what makes threshold concepts what they are, there are two components to consider, </a:t>
            </a:r>
            <a:r>
              <a:rPr lang="en-US" sz="2000" b="1" dirty="0">
                <a:solidFill>
                  <a:schemeClr val="accent1">
                    <a:lumMod val="50000"/>
                  </a:schemeClr>
                </a:solidFill>
                <a:latin typeface="Century Gothic"/>
                <a:ea typeface="Century Gothic"/>
                <a:cs typeface="Century Gothic"/>
                <a:sym typeface="Century Gothic"/>
              </a:rPr>
              <a:t>the student as a unit and the concept as a unit</a:t>
            </a:r>
            <a:endParaRPr lang="en-US" sz="2000" b="1" dirty="0">
              <a:latin typeface="Century Gothic"/>
              <a:ea typeface="Century Gothic"/>
              <a:cs typeface="Century Gothic"/>
              <a:sym typeface="Century Gothic"/>
            </a:endParaRPr>
          </a:p>
        </p:txBody>
      </p:sp>
      <p:sp>
        <p:nvSpPr>
          <p:cNvPr id="25" name="Rectangle 24">
            <a:extLst>
              <a:ext uri="{FF2B5EF4-FFF2-40B4-BE49-F238E27FC236}">
                <a16:creationId xmlns:a16="http://schemas.microsoft.com/office/drawing/2014/main" id="{4BCB7EBD-9CD7-423B-9060-4AE983769972}"/>
              </a:ext>
            </a:extLst>
          </p:cNvPr>
          <p:cNvSpPr/>
          <p:nvPr/>
        </p:nvSpPr>
        <p:spPr>
          <a:xfrm>
            <a:off x="4206028" y="2015524"/>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Qualitative Evidence</a:t>
            </a:r>
          </a:p>
        </p:txBody>
      </p:sp>
      <p:sp>
        <p:nvSpPr>
          <p:cNvPr id="27" name="Rectangle 26">
            <a:extLst>
              <a:ext uri="{FF2B5EF4-FFF2-40B4-BE49-F238E27FC236}">
                <a16:creationId xmlns:a16="http://schemas.microsoft.com/office/drawing/2014/main" id="{EE7DE92C-39D8-488E-9513-B45E769238B6}"/>
              </a:ext>
            </a:extLst>
          </p:cNvPr>
          <p:cNvSpPr/>
          <p:nvPr/>
        </p:nvSpPr>
        <p:spPr>
          <a:xfrm>
            <a:off x="4206028" y="4583575"/>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Quantitative Evidence</a:t>
            </a:r>
          </a:p>
        </p:txBody>
      </p:sp>
      <p:sp>
        <p:nvSpPr>
          <p:cNvPr id="28" name="Rectangle 27">
            <a:extLst>
              <a:ext uri="{FF2B5EF4-FFF2-40B4-BE49-F238E27FC236}">
                <a16:creationId xmlns:a16="http://schemas.microsoft.com/office/drawing/2014/main" id="{C3011C10-E46C-4DF2-B029-CE68D9AB3E3B}"/>
              </a:ext>
            </a:extLst>
          </p:cNvPr>
          <p:cNvSpPr/>
          <p:nvPr/>
        </p:nvSpPr>
        <p:spPr>
          <a:xfrm>
            <a:off x="157148" y="2291615"/>
            <a:ext cx="2907350" cy="958600"/>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b="1" dirty="0">
                <a:solidFill>
                  <a:schemeClr val="accent1">
                    <a:lumMod val="50000"/>
                  </a:schemeClr>
                </a:solidFill>
                <a:latin typeface="Century Gothic" panose="020B0502020202020204" pitchFamily="34" charset="0"/>
              </a:rPr>
              <a:t>Concept (</a:t>
            </a:r>
            <a:r>
              <a:rPr lang="en-US" sz="1400" b="1" i="1" dirty="0">
                <a:solidFill>
                  <a:schemeClr val="accent1">
                    <a:lumMod val="50000"/>
                  </a:schemeClr>
                </a:solidFill>
                <a:latin typeface="Century Gothic" panose="020B0502020202020204" pitchFamily="34" charset="0"/>
              </a:rPr>
              <a:t>as situated in the disciplinary knowledge structure</a:t>
            </a:r>
            <a:r>
              <a:rPr lang="en-US" sz="1400" b="1" dirty="0">
                <a:solidFill>
                  <a:schemeClr val="accent1">
                    <a:lumMod val="50000"/>
                  </a:schemeClr>
                </a:solidFill>
                <a:latin typeface="Century Gothic" panose="020B0502020202020204" pitchFamily="34" charset="0"/>
              </a:rPr>
              <a:t>)</a:t>
            </a:r>
          </a:p>
        </p:txBody>
      </p:sp>
      <p:cxnSp>
        <p:nvCxnSpPr>
          <p:cNvPr id="3" name="Straight Arrow Connector 2">
            <a:extLst>
              <a:ext uri="{FF2B5EF4-FFF2-40B4-BE49-F238E27FC236}">
                <a16:creationId xmlns:a16="http://schemas.microsoft.com/office/drawing/2014/main" id="{FF83CFF3-4FEA-45A0-9709-B45F113AAFD9}"/>
              </a:ext>
            </a:extLst>
          </p:cNvPr>
          <p:cNvCxnSpPr>
            <a:stCxn id="25" idx="2"/>
            <a:endCxn id="27" idx="0"/>
          </p:cNvCxnSpPr>
          <p:nvPr/>
        </p:nvCxnSpPr>
        <p:spPr>
          <a:xfrm>
            <a:off x="5513711" y="2731626"/>
            <a:ext cx="0" cy="1851949"/>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D50DAE9D-90DA-4207-9584-013823EFB2FE}"/>
              </a:ext>
            </a:extLst>
          </p:cNvPr>
          <p:cNvCxnSpPr>
            <a:cxnSpLocks/>
            <a:stCxn id="28" idx="3"/>
            <a:endCxn id="25" idx="1"/>
          </p:cNvCxnSpPr>
          <p:nvPr/>
        </p:nvCxnSpPr>
        <p:spPr>
          <a:xfrm flipV="1">
            <a:off x="3064498" y="2373575"/>
            <a:ext cx="1141530" cy="3973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E8D45F6-9E6B-49D0-A60D-F175B888D784}"/>
              </a:ext>
            </a:extLst>
          </p:cNvPr>
          <p:cNvCxnSpPr>
            <a:cxnSpLocks/>
            <a:stCxn id="28" idx="3"/>
            <a:endCxn id="27" idx="1"/>
          </p:cNvCxnSpPr>
          <p:nvPr/>
        </p:nvCxnSpPr>
        <p:spPr>
          <a:xfrm>
            <a:off x="3064498" y="2770915"/>
            <a:ext cx="1141530" cy="217071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CBFB863-B77F-40D3-BDD4-360F0E98355F}"/>
              </a:ext>
            </a:extLst>
          </p:cNvPr>
          <p:cNvSpPr txBox="1"/>
          <p:nvPr/>
        </p:nvSpPr>
        <p:spPr>
          <a:xfrm>
            <a:off x="4491635" y="3299549"/>
            <a:ext cx="2044149" cy="646331"/>
          </a:xfrm>
          <a:prstGeom prst="rect">
            <a:avLst/>
          </a:prstGeom>
          <a:solidFill>
            <a:schemeClr val="bg1"/>
          </a:solidFill>
        </p:spPr>
        <p:txBody>
          <a:bodyPr wrap="none" rtlCol="0">
            <a:spAutoFit/>
          </a:bodyPr>
          <a:lstStyle/>
          <a:p>
            <a:r>
              <a:rPr lang="en-US" dirty="0">
                <a:latin typeface="Century Gothic" panose="020B0502020202020204" pitchFamily="34" charset="0"/>
              </a:rPr>
              <a:t>Integration using</a:t>
            </a:r>
          </a:p>
          <a:p>
            <a:r>
              <a:rPr lang="en-US" dirty="0">
                <a:latin typeface="Century Gothic" panose="020B0502020202020204" pitchFamily="34" charset="0"/>
              </a:rPr>
              <a:t>mixing strategies</a:t>
            </a:r>
          </a:p>
        </p:txBody>
      </p:sp>
      <p:cxnSp>
        <p:nvCxnSpPr>
          <p:cNvPr id="41" name="Straight Arrow Connector 40">
            <a:extLst>
              <a:ext uri="{FF2B5EF4-FFF2-40B4-BE49-F238E27FC236}">
                <a16:creationId xmlns:a16="http://schemas.microsoft.com/office/drawing/2014/main" id="{B8043DC2-82FA-4E18-84E4-4A01ED2A36A5}"/>
              </a:ext>
            </a:extLst>
          </p:cNvPr>
          <p:cNvCxnSpPr>
            <a:cxnSpLocks/>
            <a:stCxn id="14" idx="3"/>
            <a:endCxn id="48" idx="1"/>
          </p:cNvCxnSpPr>
          <p:nvPr/>
        </p:nvCxnSpPr>
        <p:spPr>
          <a:xfrm flipV="1">
            <a:off x="6535784" y="3622714"/>
            <a:ext cx="1225984"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43A1616D-76EF-4F04-A09D-2E2D7E8B9CB9}"/>
              </a:ext>
            </a:extLst>
          </p:cNvPr>
          <p:cNvSpPr/>
          <p:nvPr/>
        </p:nvSpPr>
        <p:spPr>
          <a:xfrm>
            <a:off x="7761768" y="3264663"/>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Metainference via </a:t>
            </a:r>
            <a:r>
              <a:rPr lang="en-US" sz="1600" i="1" dirty="0">
                <a:solidFill>
                  <a:schemeClr val="tx1"/>
                </a:solidFill>
                <a:latin typeface="Century Gothic" panose="020B0502020202020204" pitchFamily="34" charset="0"/>
              </a:rPr>
              <a:t>complementarity</a:t>
            </a:r>
          </a:p>
        </p:txBody>
      </p:sp>
      <p:sp>
        <p:nvSpPr>
          <p:cNvPr id="52" name="TextBox 51">
            <a:extLst>
              <a:ext uri="{FF2B5EF4-FFF2-40B4-BE49-F238E27FC236}">
                <a16:creationId xmlns:a16="http://schemas.microsoft.com/office/drawing/2014/main" id="{26A10539-1DCA-40D9-B64C-EEAE0D858100}"/>
              </a:ext>
            </a:extLst>
          </p:cNvPr>
          <p:cNvSpPr txBox="1"/>
          <p:nvPr/>
        </p:nvSpPr>
        <p:spPr>
          <a:xfrm>
            <a:off x="8309120" y="2362294"/>
            <a:ext cx="1497526" cy="369332"/>
          </a:xfrm>
          <a:prstGeom prst="rect">
            <a:avLst/>
          </a:prstGeom>
          <a:solidFill>
            <a:schemeClr val="bg1"/>
          </a:solidFill>
        </p:spPr>
        <p:txBody>
          <a:bodyPr wrap="none" rtlCol="0">
            <a:spAutoFit/>
          </a:bodyPr>
          <a:lstStyle/>
          <a:p>
            <a:r>
              <a:rPr lang="en-US" dirty="0">
                <a:latin typeface="Century Gothic" panose="020B0502020202020204" pitchFamily="34" charset="0"/>
              </a:rPr>
              <a:t>Divergence</a:t>
            </a:r>
          </a:p>
        </p:txBody>
      </p:sp>
      <p:sp>
        <p:nvSpPr>
          <p:cNvPr id="53" name="TextBox 52">
            <a:extLst>
              <a:ext uri="{FF2B5EF4-FFF2-40B4-BE49-F238E27FC236}">
                <a16:creationId xmlns:a16="http://schemas.microsoft.com/office/drawing/2014/main" id="{91BA3BF4-D00F-4910-B8A0-AC2219688743}"/>
              </a:ext>
            </a:extLst>
          </p:cNvPr>
          <p:cNvSpPr txBox="1"/>
          <p:nvPr/>
        </p:nvSpPr>
        <p:spPr>
          <a:xfrm>
            <a:off x="8190042" y="4543186"/>
            <a:ext cx="1758815" cy="369332"/>
          </a:xfrm>
          <a:prstGeom prst="rect">
            <a:avLst/>
          </a:prstGeom>
          <a:solidFill>
            <a:schemeClr val="bg1"/>
          </a:solidFill>
        </p:spPr>
        <p:txBody>
          <a:bodyPr wrap="none" rtlCol="0">
            <a:spAutoFit/>
          </a:bodyPr>
          <a:lstStyle/>
          <a:p>
            <a:r>
              <a:rPr lang="en-US" dirty="0">
                <a:latin typeface="Century Gothic" panose="020B0502020202020204" pitchFamily="34" charset="0"/>
              </a:rPr>
              <a:t>Convergence</a:t>
            </a:r>
          </a:p>
        </p:txBody>
      </p:sp>
      <p:cxnSp>
        <p:nvCxnSpPr>
          <p:cNvPr id="54" name="Straight Arrow Connector 53">
            <a:extLst>
              <a:ext uri="{FF2B5EF4-FFF2-40B4-BE49-F238E27FC236}">
                <a16:creationId xmlns:a16="http://schemas.microsoft.com/office/drawing/2014/main" id="{A44E4C23-7DA5-4261-81B3-B28905525AAD}"/>
              </a:ext>
            </a:extLst>
          </p:cNvPr>
          <p:cNvCxnSpPr>
            <a:cxnSpLocks/>
            <a:stCxn id="48" idx="0"/>
            <a:endCxn id="52" idx="2"/>
          </p:cNvCxnSpPr>
          <p:nvPr/>
        </p:nvCxnSpPr>
        <p:spPr>
          <a:xfrm flipH="1" flipV="1">
            <a:off x="9057883" y="2731626"/>
            <a:ext cx="11568" cy="5330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9C3CD41-2DD6-4D19-8D09-DFADCFDE3136}"/>
              </a:ext>
            </a:extLst>
          </p:cNvPr>
          <p:cNvCxnSpPr>
            <a:cxnSpLocks/>
            <a:stCxn id="48" idx="2"/>
            <a:endCxn id="53" idx="0"/>
          </p:cNvCxnSpPr>
          <p:nvPr/>
        </p:nvCxnSpPr>
        <p:spPr>
          <a:xfrm flipH="1">
            <a:off x="9069450" y="3980765"/>
            <a:ext cx="1" cy="56242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7533EF1E-F62C-43F1-8641-1065DFD1437F}"/>
              </a:ext>
            </a:extLst>
          </p:cNvPr>
          <p:cNvSpPr txBox="1"/>
          <p:nvPr/>
        </p:nvSpPr>
        <p:spPr>
          <a:xfrm>
            <a:off x="10504222" y="3429000"/>
            <a:ext cx="1471878" cy="369332"/>
          </a:xfrm>
          <a:prstGeom prst="rect">
            <a:avLst/>
          </a:prstGeom>
          <a:solidFill>
            <a:schemeClr val="bg1"/>
          </a:solidFill>
        </p:spPr>
        <p:txBody>
          <a:bodyPr wrap="none" rtlCol="0">
            <a:spAutoFit/>
          </a:bodyPr>
          <a:lstStyle/>
          <a:p>
            <a:r>
              <a:rPr lang="en-US" dirty="0">
                <a:latin typeface="Century Gothic" panose="020B0502020202020204" pitchFamily="34" charset="0"/>
              </a:rPr>
              <a:t>Dissonance</a:t>
            </a:r>
          </a:p>
        </p:txBody>
      </p:sp>
      <p:cxnSp>
        <p:nvCxnSpPr>
          <p:cNvPr id="57" name="Connector: Curved 56">
            <a:extLst>
              <a:ext uri="{FF2B5EF4-FFF2-40B4-BE49-F238E27FC236}">
                <a16:creationId xmlns:a16="http://schemas.microsoft.com/office/drawing/2014/main" id="{B231B235-F6D3-489F-966F-2E88848BEFB0}"/>
              </a:ext>
            </a:extLst>
          </p:cNvPr>
          <p:cNvCxnSpPr>
            <a:cxnSpLocks/>
            <a:stCxn id="52" idx="3"/>
            <a:endCxn id="61" idx="0"/>
          </p:cNvCxnSpPr>
          <p:nvPr/>
        </p:nvCxnSpPr>
        <p:spPr>
          <a:xfrm>
            <a:off x="9806646" y="2546960"/>
            <a:ext cx="1433515" cy="882040"/>
          </a:xfrm>
          <a:prstGeom prst="curvedConnector2">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Connector: Curved 65">
            <a:extLst>
              <a:ext uri="{FF2B5EF4-FFF2-40B4-BE49-F238E27FC236}">
                <a16:creationId xmlns:a16="http://schemas.microsoft.com/office/drawing/2014/main" id="{B414BF0E-B342-43ED-88DD-B92A1B7F2173}"/>
              </a:ext>
            </a:extLst>
          </p:cNvPr>
          <p:cNvCxnSpPr>
            <a:cxnSpLocks/>
            <a:stCxn id="61" idx="2"/>
            <a:endCxn id="53" idx="3"/>
          </p:cNvCxnSpPr>
          <p:nvPr/>
        </p:nvCxnSpPr>
        <p:spPr>
          <a:xfrm rot="5400000">
            <a:off x="10129749" y="3617440"/>
            <a:ext cx="929520" cy="1291304"/>
          </a:xfrm>
          <a:prstGeom prst="curvedConnector2">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34F12A3E-7C0C-4D7E-AA54-080A1CD2BE5A}"/>
              </a:ext>
            </a:extLst>
          </p:cNvPr>
          <p:cNvSpPr/>
          <p:nvPr/>
        </p:nvSpPr>
        <p:spPr>
          <a:xfrm>
            <a:off x="160315" y="3688786"/>
            <a:ext cx="2907350" cy="1407534"/>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b="1" dirty="0">
                <a:solidFill>
                  <a:schemeClr val="accent1">
                    <a:lumMod val="50000"/>
                  </a:schemeClr>
                </a:solidFill>
                <a:latin typeface="Century Gothic" panose="020B0502020202020204" pitchFamily="34" charset="0"/>
              </a:rPr>
              <a:t>Student experience </a:t>
            </a:r>
            <a:r>
              <a:rPr lang="en-US" sz="1400" b="1" i="1" dirty="0">
                <a:solidFill>
                  <a:schemeClr val="accent1">
                    <a:lumMod val="50000"/>
                  </a:schemeClr>
                </a:solidFill>
                <a:latin typeface="Century Gothic" panose="020B0502020202020204" pitchFamily="34" charset="0"/>
              </a:rPr>
              <a:t>learning the concept and demonstrating acquisition </a:t>
            </a:r>
            <a:r>
              <a:rPr lang="en-US" sz="1400" b="1" dirty="0">
                <a:solidFill>
                  <a:schemeClr val="accent1">
                    <a:lumMod val="50000"/>
                  </a:schemeClr>
                </a:solidFill>
                <a:latin typeface="Century Gothic" panose="020B0502020202020204" pitchFamily="34" charset="0"/>
              </a:rPr>
              <a:t>(e.g., phenomenography; Åkerlind et al., 2014; Personas, </a:t>
            </a:r>
            <a:r>
              <a:rPr lang="en-US" sz="1400" b="1" dirty="0" err="1">
                <a:solidFill>
                  <a:schemeClr val="accent1">
                    <a:lumMod val="50000"/>
                  </a:schemeClr>
                </a:solidFill>
                <a:latin typeface="Century Gothic" panose="020B0502020202020204" pitchFamily="34" charset="0"/>
              </a:rPr>
              <a:t>Ozkan</a:t>
            </a:r>
            <a:r>
              <a:rPr lang="en-US" sz="1400" b="1" dirty="0">
                <a:solidFill>
                  <a:schemeClr val="accent1">
                    <a:lumMod val="50000"/>
                  </a:schemeClr>
                </a:solidFill>
                <a:latin typeface="Century Gothic" panose="020B0502020202020204" pitchFamily="34" charset="0"/>
              </a:rPr>
              <a:t> et al., 2019)  </a:t>
            </a:r>
          </a:p>
        </p:txBody>
      </p:sp>
      <p:cxnSp>
        <p:nvCxnSpPr>
          <p:cNvPr id="29" name="Straight Arrow Connector 28">
            <a:extLst>
              <a:ext uri="{FF2B5EF4-FFF2-40B4-BE49-F238E27FC236}">
                <a16:creationId xmlns:a16="http://schemas.microsoft.com/office/drawing/2014/main" id="{46D70AAA-3694-4664-9AB5-AB0A7EC2FD44}"/>
              </a:ext>
            </a:extLst>
          </p:cNvPr>
          <p:cNvCxnSpPr>
            <a:cxnSpLocks/>
            <a:stCxn id="22" idx="3"/>
            <a:endCxn id="25" idx="1"/>
          </p:cNvCxnSpPr>
          <p:nvPr/>
        </p:nvCxnSpPr>
        <p:spPr>
          <a:xfrm flipV="1">
            <a:off x="3067665" y="2373575"/>
            <a:ext cx="1138363" cy="201897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CCF8911-3F98-4268-B2AC-B69A5FF65FFB}"/>
              </a:ext>
            </a:extLst>
          </p:cNvPr>
          <p:cNvCxnSpPr>
            <a:cxnSpLocks/>
            <a:stCxn id="22" idx="3"/>
            <a:endCxn id="27" idx="1"/>
          </p:cNvCxnSpPr>
          <p:nvPr/>
        </p:nvCxnSpPr>
        <p:spPr>
          <a:xfrm>
            <a:off x="3067665" y="4392553"/>
            <a:ext cx="1138363" cy="5490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D8939924-6FFF-4B64-8662-2A13353AB666}"/>
              </a:ext>
            </a:extLst>
          </p:cNvPr>
          <p:cNvSpPr txBox="1"/>
          <p:nvPr/>
        </p:nvSpPr>
        <p:spPr>
          <a:xfrm>
            <a:off x="438012" y="5816508"/>
            <a:ext cx="10917560" cy="646331"/>
          </a:xfrm>
          <a:prstGeom prst="rect">
            <a:avLst/>
          </a:prstGeom>
          <a:noFill/>
        </p:spPr>
        <p:txBody>
          <a:bodyPr wrap="square">
            <a:spAutoFit/>
          </a:bodyPr>
          <a:lstStyle/>
          <a:p>
            <a:r>
              <a:rPr lang="en-US" b="1" dirty="0">
                <a:solidFill>
                  <a:schemeClr val="accent1">
                    <a:lumMod val="50000"/>
                  </a:schemeClr>
                </a:solidFill>
                <a:latin typeface="Century Gothic"/>
                <a:ea typeface="Century Gothic"/>
                <a:cs typeface="Century Gothic"/>
                <a:sym typeface="Century Gothic"/>
              </a:rPr>
              <a:t>T</a:t>
            </a:r>
            <a:r>
              <a:rPr lang="en-US" sz="1800" b="1" dirty="0">
                <a:latin typeface="Century Gothic"/>
                <a:ea typeface="Century Gothic"/>
                <a:cs typeface="Century Gothic"/>
                <a:sym typeface="Century Gothic"/>
              </a:rPr>
              <a:t>ogether they provide evidence for the concept’s features </a:t>
            </a:r>
            <a:r>
              <a:rPr lang="en-US" sz="1800" b="1" i="1" dirty="0">
                <a:latin typeface="Century Gothic"/>
                <a:ea typeface="Century Gothic"/>
                <a:cs typeface="Century Gothic"/>
                <a:sym typeface="Century Gothic"/>
              </a:rPr>
              <a:t>as situated in the curriculum </a:t>
            </a:r>
            <a:r>
              <a:rPr lang="en-US" sz="1800" b="1" dirty="0">
                <a:latin typeface="Century Gothic"/>
                <a:ea typeface="Century Gothic"/>
                <a:cs typeface="Century Gothic"/>
                <a:sym typeface="Century Gothic"/>
              </a:rPr>
              <a:t>and how students experience learning the concept</a:t>
            </a:r>
            <a:endParaRPr lang="en-US" dirty="0"/>
          </a:p>
        </p:txBody>
      </p:sp>
    </p:spTree>
    <p:extLst>
      <p:ext uri="{BB962C8B-B14F-4D97-AF65-F5344CB8AC3E}">
        <p14:creationId xmlns:p14="http://schemas.microsoft.com/office/powerpoint/2010/main" val="288076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546100" y="-54326"/>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latin typeface="Century Gothic"/>
                <a:ea typeface="Century Gothic"/>
                <a:cs typeface="Century Gothic"/>
                <a:sym typeface="Century Gothic"/>
              </a:rPr>
              <a:t>Creamer (2018) identified five broad strategies to mix, which can be nested under the main integration terms </a:t>
            </a:r>
          </a:p>
        </p:txBody>
      </p:sp>
      <p:graphicFrame>
        <p:nvGraphicFramePr>
          <p:cNvPr id="71" name="Table 70">
            <a:extLst>
              <a:ext uri="{FF2B5EF4-FFF2-40B4-BE49-F238E27FC236}">
                <a16:creationId xmlns:a16="http://schemas.microsoft.com/office/drawing/2014/main" id="{175DE98C-F2AB-4B17-9AD8-825F9AEBE7ED}"/>
              </a:ext>
            </a:extLst>
          </p:cNvPr>
          <p:cNvGraphicFramePr>
            <a:graphicFrameLocks noGrp="1"/>
          </p:cNvGraphicFramePr>
          <p:nvPr>
            <p:extLst>
              <p:ext uri="{D42A27DB-BD31-4B8C-83A1-F6EECF244321}">
                <p14:modId xmlns:p14="http://schemas.microsoft.com/office/powerpoint/2010/main" val="3518726748"/>
              </p:ext>
            </p:extLst>
          </p:nvPr>
        </p:nvGraphicFramePr>
        <p:xfrm>
          <a:off x="673100" y="1189731"/>
          <a:ext cx="10972800" cy="5617981"/>
        </p:xfrm>
        <a:graphic>
          <a:graphicData uri="http://schemas.openxmlformats.org/drawingml/2006/table">
            <a:tbl>
              <a:tblPr/>
              <a:tblGrid>
                <a:gridCol w="4335157">
                  <a:extLst>
                    <a:ext uri="{9D8B030D-6E8A-4147-A177-3AD203B41FA5}">
                      <a16:colId xmlns:a16="http://schemas.microsoft.com/office/drawing/2014/main" val="2536373521"/>
                    </a:ext>
                  </a:extLst>
                </a:gridCol>
                <a:gridCol w="6637643">
                  <a:extLst>
                    <a:ext uri="{9D8B030D-6E8A-4147-A177-3AD203B41FA5}">
                      <a16:colId xmlns:a16="http://schemas.microsoft.com/office/drawing/2014/main" val="1315458878"/>
                    </a:ext>
                  </a:extLst>
                </a:gridCol>
              </a:tblGrid>
              <a:tr h="3581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7000"/>
                        </a:lnSpc>
                        <a:spcBef>
                          <a:spcPts val="0"/>
                        </a:spcBef>
                        <a:spcAft>
                          <a:spcPts val="800"/>
                        </a:spcAft>
                      </a:pPr>
                      <a:r>
                        <a:rPr lang="en-US" sz="1800" dirty="0">
                          <a:solidFill>
                            <a:schemeClr val="bg1">
                              <a:lumMod val="50000"/>
                            </a:schemeClr>
                          </a:solidFill>
                          <a:effectLst/>
                          <a:latin typeface="Century Gothic" panose="020B0502020202020204" pitchFamily="34" charset="0"/>
                        </a:rPr>
                        <a:t>Strategy </a:t>
                      </a:r>
                      <a:endParaRPr lang="en-US" sz="1800" dirty="0">
                        <a:solidFill>
                          <a:schemeClr val="bg1">
                            <a:lumMod val="50000"/>
                          </a:schemeClr>
                        </a:solidFill>
                        <a:effectLst/>
                        <a:latin typeface="Century Gothic" panose="020B0502020202020204" pitchFamily="34" charset="0"/>
                        <a:ea typeface="Calibri" panose="020F0502020204030204" pitchFamily="34" charset="0"/>
                      </a:endParaRPr>
                    </a:p>
                  </a:txBody>
                  <a:tcPr marL="36577" marR="36577" marT="36577" marB="3657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7000"/>
                        </a:lnSpc>
                        <a:spcBef>
                          <a:spcPts val="0"/>
                        </a:spcBef>
                        <a:spcAft>
                          <a:spcPts val="800"/>
                        </a:spcAft>
                      </a:pPr>
                      <a:r>
                        <a:rPr lang="en-US" sz="1800" dirty="0">
                          <a:solidFill>
                            <a:schemeClr val="bg1">
                              <a:lumMod val="50000"/>
                            </a:schemeClr>
                          </a:solidFill>
                          <a:effectLst/>
                          <a:latin typeface="Century Gothic" panose="020B0502020202020204" pitchFamily="34" charset="0"/>
                        </a:rPr>
                        <a:t>Description</a:t>
                      </a:r>
                      <a:endParaRPr lang="en-US" sz="1800" dirty="0">
                        <a:solidFill>
                          <a:schemeClr val="bg1">
                            <a:lumMod val="50000"/>
                          </a:schemeClr>
                        </a:solidFill>
                        <a:effectLst/>
                        <a:latin typeface="Century Gothic" panose="020B0502020202020204" pitchFamily="34" charset="0"/>
                        <a:ea typeface="Calibri" panose="020F0502020204030204" pitchFamily="34" charset="0"/>
                      </a:endParaRPr>
                    </a:p>
                  </a:txBody>
                  <a:tcPr marL="36577" marR="36577" marT="36577" marB="3657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2276756850"/>
                  </a:ext>
                </a:extLst>
              </a:tr>
              <a:tr h="105197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7000"/>
                        </a:lnSpc>
                        <a:spcBef>
                          <a:spcPts val="0"/>
                        </a:spcBef>
                        <a:spcAft>
                          <a:spcPts val="800"/>
                        </a:spcAft>
                      </a:pPr>
                      <a:r>
                        <a:rPr lang="en-US" sz="1800" dirty="0">
                          <a:effectLst/>
                          <a:latin typeface="Century Gothic" panose="020B0502020202020204" pitchFamily="34" charset="0"/>
                        </a:rPr>
                        <a:t>Blending Variables and Themes Across Strands</a:t>
                      </a:r>
                      <a:endParaRPr lang="en-US" sz="1800" dirty="0">
                        <a:effectLst/>
                        <a:latin typeface="Century Gothic" panose="020B0502020202020204" pitchFamily="34" charset="0"/>
                        <a:ea typeface="Calibri" panose="020F0502020204030204" pitchFamily="34" charset="0"/>
                      </a:endParaRPr>
                    </a:p>
                  </a:txBody>
                  <a:tcPr marL="36577" marR="36577" marT="36577" marB="36577"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nSpc>
                          <a:spcPct val="107000"/>
                        </a:lnSpc>
                        <a:spcBef>
                          <a:spcPts val="0"/>
                        </a:spcBef>
                        <a:spcAft>
                          <a:spcPts val="800"/>
                        </a:spcAft>
                      </a:pPr>
                      <a:endParaRPr lang="en-US" sz="1350" dirty="0">
                        <a:effectLst/>
                        <a:latin typeface="Century Gothic" panose="020B0502020202020204" pitchFamily="34" charset="0"/>
                        <a:ea typeface="Calibri" panose="020F0502020204030204" pitchFamily="34" charset="0"/>
                      </a:endParaRPr>
                    </a:p>
                  </a:txBody>
                  <a:tcPr marL="36577" marR="36577" marT="36577" marB="3657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49756581"/>
                  </a:ext>
                </a:extLst>
              </a:tr>
              <a:tr h="105197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7000"/>
                        </a:lnSpc>
                        <a:spcBef>
                          <a:spcPts val="0"/>
                        </a:spcBef>
                        <a:spcAft>
                          <a:spcPts val="800"/>
                        </a:spcAft>
                      </a:pPr>
                      <a:r>
                        <a:rPr lang="en-US" sz="1800" dirty="0">
                          <a:effectLst/>
                          <a:latin typeface="Century Gothic" panose="020B0502020202020204" pitchFamily="34" charset="0"/>
                        </a:rPr>
                        <a:t>Converting/Data Transformation</a:t>
                      </a:r>
                      <a:endParaRPr lang="en-US" sz="1800" dirty="0">
                        <a:effectLst/>
                        <a:latin typeface="Century Gothic" panose="020B0502020202020204" pitchFamily="34" charset="0"/>
                        <a:ea typeface="Calibri" panose="020F0502020204030204" pitchFamily="34" charset="0"/>
                      </a:endParaRPr>
                    </a:p>
                  </a:txBody>
                  <a:tcPr marL="36577" marR="36577" marT="36577" marB="36577"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nSpc>
                          <a:spcPct val="107000"/>
                        </a:lnSpc>
                        <a:spcBef>
                          <a:spcPts val="0"/>
                        </a:spcBef>
                        <a:spcAft>
                          <a:spcPts val="800"/>
                        </a:spcAft>
                      </a:pPr>
                      <a:endParaRPr lang="en-US" sz="1350" dirty="0">
                        <a:effectLst/>
                        <a:latin typeface="Century Gothic" panose="020B0502020202020204" pitchFamily="34" charset="0"/>
                        <a:ea typeface="Calibri" panose="020F0502020204030204" pitchFamily="34" charset="0"/>
                      </a:endParaRPr>
                    </a:p>
                  </a:txBody>
                  <a:tcPr marL="36577" marR="36577" marT="36577" marB="3657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4163997908"/>
                  </a:ext>
                </a:extLst>
              </a:tr>
              <a:tr h="105197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7000"/>
                        </a:lnSpc>
                        <a:spcBef>
                          <a:spcPts val="0"/>
                        </a:spcBef>
                        <a:spcAft>
                          <a:spcPts val="800"/>
                        </a:spcAft>
                      </a:pPr>
                      <a:r>
                        <a:rPr lang="en-US" sz="1800" dirty="0">
                          <a:effectLst/>
                          <a:latin typeface="Century Gothic" panose="020B0502020202020204" pitchFamily="34" charset="0"/>
                        </a:rPr>
                        <a:t>Creating a Blended Variable</a:t>
                      </a:r>
                      <a:endParaRPr lang="en-US" sz="1800" dirty="0">
                        <a:effectLst/>
                        <a:latin typeface="Century Gothic" panose="020B0502020202020204" pitchFamily="34" charset="0"/>
                        <a:ea typeface="Calibri" panose="020F0502020204030204" pitchFamily="34" charset="0"/>
                      </a:endParaRPr>
                    </a:p>
                  </a:txBody>
                  <a:tcPr marL="36577" marR="36577" marT="36577" marB="36577"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nSpc>
                          <a:spcPct val="107000"/>
                        </a:lnSpc>
                        <a:spcBef>
                          <a:spcPts val="0"/>
                        </a:spcBef>
                        <a:spcAft>
                          <a:spcPts val="800"/>
                        </a:spcAft>
                      </a:pPr>
                      <a:endParaRPr lang="en-US" sz="1350" dirty="0">
                        <a:effectLst/>
                        <a:latin typeface="Century Gothic" panose="020B0502020202020204" pitchFamily="34" charset="0"/>
                        <a:ea typeface="Calibri" panose="020F0502020204030204" pitchFamily="34" charset="0"/>
                      </a:endParaRPr>
                    </a:p>
                  </a:txBody>
                  <a:tcPr marL="36577" marR="36577" marT="36577" marB="3657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03650452"/>
                  </a:ext>
                </a:extLst>
              </a:tr>
              <a:tr h="105197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7000"/>
                        </a:lnSpc>
                        <a:spcBef>
                          <a:spcPts val="0"/>
                        </a:spcBef>
                        <a:spcAft>
                          <a:spcPts val="800"/>
                        </a:spcAft>
                      </a:pPr>
                      <a:r>
                        <a:rPr lang="en-US" sz="1800" dirty="0">
                          <a:effectLst/>
                          <a:latin typeface="Century Gothic" panose="020B0502020202020204" pitchFamily="34" charset="0"/>
                        </a:rPr>
                        <a:t>Cross-Case Comparison</a:t>
                      </a:r>
                      <a:endParaRPr lang="en-US" sz="1800" dirty="0">
                        <a:effectLst/>
                        <a:latin typeface="Century Gothic" panose="020B0502020202020204" pitchFamily="34" charset="0"/>
                        <a:ea typeface="Calibri" panose="020F0502020204030204" pitchFamily="34" charset="0"/>
                      </a:endParaRPr>
                    </a:p>
                  </a:txBody>
                  <a:tcPr marL="36577" marR="36577" marT="36577" marB="36577"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nSpc>
                          <a:spcPct val="107000"/>
                        </a:lnSpc>
                        <a:spcBef>
                          <a:spcPts val="0"/>
                        </a:spcBef>
                        <a:spcAft>
                          <a:spcPts val="800"/>
                        </a:spcAft>
                      </a:pPr>
                      <a:endParaRPr lang="en-US" sz="1350" dirty="0">
                        <a:effectLst/>
                        <a:latin typeface="Century Gothic" panose="020B0502020202020204" pitchFamily="34" charset="0"/>
                        <a:ea typeface="Calibri" panose="020F0502020204030204" pitchFamily="34" charset="0"/>
                      </a:endParaRPr>
                    </a:p>
                  </a:txBody>
                  <a:tcPr marL="36577" marR="36577" marT="36577" marB="3657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2084867924"/>
                  </a:ext>
                </a:extLst>
              </a:tr>
              <a:tr h="105197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7000"/>
                        </a:lnSpc>
                        <a:spcBef>
                          <a:spcPts val="0"/>
                        </a:spcBef>
                        <a:spcAft>
                          <a:spcPts val="800"/>
                        </a:spcAft>
                      </a:pPr>
                      <a:r>
                        <a:rPr lang="en-US" sz="1800" dirty="0">
                          <a:effectLst/>
                          <a:latin typeface="Century Gothic" panose="020B0502020202020204" pitchFamily="34" charset="0"/>
                        </a:rPr>
                        <a:t>Extreme Case Sampling</a:t>
                      </a:r>
                      <a:endParaRPr lang="en-US" sz="1800" dirty="0">
                        <a:effectLst/>
                        <a:latin typeface="Century Gothic" panose="020B0502020202020204" pitchFamily="34" charset="0"/>
                        <a:ea typeface="Calibri" panose="020F0502020204030204" pitchFamily="34" charset="0"/>
                      </a:endParaRPr>
                    </a:p>
                  </a:txBody>
                  <a:tcPr marL="36577" marR="36577" marT="36577" marB="36577"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nSpc>
                          <a:spcPct val="107000"/>
                        </a:lnSpc>
                        <a:spcBef>
                          <a:spcPts val="0"/>
                        </a:spcBef>
                        <a:spcAft>
                          <a:spcPts val="800"/>
                        </a:spcAft>
                      </a:pPr>
                      <a:endParaRPr lang="en-US" sz="1350" dirty="0">
                        <a:effectLst/>
                        <a:latin typeface="Century Gothic" panose="020B0502020202020204" pitchFamily="34" charset="0"/>
                        <a:ea typeface="Calibri" panose="020F0502020204030204" pitchFamily="34" charset="0"/>
                      </a:endParaRPr>
                    </a:p>
                  </a:txBody>
                  <a:tcPr marL="36577" marR="36577" marT="36577" marB="36577">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4090405679"/>
                  </a:ext>
                </a:extLst>
              </a:tr>
            </a:tbl>
          </a:graphicData>
        </a:graphic>
      </p:graphicFrame>
      <p:cxnSp>
        <p:nvCxnSpPr>
          <p:cNvPr id="72" name="Straight Connector 71">
            <a:extLst>
              <a:ext uri="{FF2B5EF4-FFF2-40B4-BE49-F238E27FC236}">
                <a16:creationId xmlns:a16="http://schemas.microsoft.com/office/drawing/2014/main" id="{B6F0C106-B0D8-4CAC-ABD9-C10AA9B13871}"/>
              </a:ext>
            </a:extLst>
          </p:cNvPr>
          <p:cNvCxnSpPr>
            <a:cxnSpLocks/>
          </p:cNvCxnSpPr>
          <p:nvPr/>
        </p:nvCxnSpPr>
        <p:spPr>
          <a:xfrm>
            <a:off x="6563659" y="1931894"/>
            <a:ext cx="4235823" cy="0"/>
          </a:xfrm>
          <a:prstGeom prst="line">
            <a:avLst/>
          </a:prstGeom>
          <a:noFill/>
          <a:ln w="38100" cap="flat" cmpd="sng" algn="ctr">
            <a:solidFill>
              <a:schemeClr val="accent1">
                <a:lumMod val="20000"/>
                <a:lumOff val="80000"/>
              </a:schemeClr>
            </a:solidFill>
            <a:prstDash val="solid"/>
          </a:ln>
          <a:effectLst/>
        </p:spPr>
      </p:cxnSp>
      <p:cxnSp>
        <p:nvCxnSpPr>
          <p:cNvPr id="73" name="Straight Connector 72">
            <a:extLst>
              <a:ext uri="{FF2B5EF4-FFF2-40B4-BE49-F238E27FC236}">
                <a16:creationId xmlns:a16="http://schemas.microsoft.com/office/drawing/2014/main" id="{0A76B86D-C987-4DD5-BA4B-0403B22BE46D}"/>
              </a:ext>
            </a:extLst>
          </p:cNvPr>
          <p:cNvCxnSpPr>
            <a:cxnSpLocks/>
          </p:cNvCxnSpPr>
          <p:nvPr/>
        </p:nvCxnSpPr>
        <p:spPr>
          <a:xfrm>
            <a:off x="6563658" y="2346512"/>
            <a:ext cx="4235824" cy="0"/>
          </a:xfrm>
          <a:prstGeom prst="line">
            <a:avLst/>
          </a:prstGeom>
          <a:noFill/>
          <a:ln w="38100" cap="flat" cmpd="sng" algn="ctr">
            <a:solidFill>
              <a:schemeClr val="accent1">
                <a:lumMod val="50000"/>
              </a:schemeClr>
            </a:solidFill>
            <a:prstDash val="solid"/>
          </a:ln>
          <a:effectLst/>
        </p:spPr>
      </p:cxnSp>
      <p:sp>
        <p:nvSpPr>
          <p:cNvPr id="74" name="Rectangle 73">
            <a:extLst>
              <a:ext uri="{FF2B5EF4-FFF2-40B4-BE49-F238E27FC236}">
                <a16:creationId xmlns:a16="http://schemas.microsoft.com/office/drawing/2014/main" id="{CC30552D-1963-47C8-9D69-AEAE4C6219E0}"/>
              </a:ext>
            </a:extLst>
          </p:cNvPr>
          <p:cNvSpPr/>
          <p:nvPr/>
        </p:nvSpPr>
        <p:spPr>
          <a:xfrm>
            <a:off x="5824704" y="2192623"/>
            <a:ext cx="724878"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QUAN</a:t>
            </a:r>
            <a:endParaRPr lang="en-US" sz="1400" kern="0" dirty="0">
              <a:solidFill>
                <a:srgbClr val="000000"/>
              </a:solidFill>
              <a:latin typeface="Arial"/>
              <a:cs typeface="Arial"/>
              <a:sym typeface="Arial"/>
            </a:endParaRPr>
          </a:p>
        </p:txBody>
      </p:sp>
      <p:sp>
        <p:nvSpPr>
          <p:cNvPr id="75" name="Rectangle 74">
            <a:extLst>
              <a:ext uri="{FF2B5EF4-FFF2-40B4-BE49-F238E27FC236}">
                <a16:creationId xmlns:a16="http://schemas.microsoft.com/office/drawing/2014/main" id="{B2B0BA73-038B-40F6-AB77-B3577C678B5C}"/>
              </a:ext>
            </a:extLst>
          </p:cNvPr>
          <p:cNvSpPr/>
          <p:nvPr/>
        </p:nvSpPr>
        <p:spPr>
          <a:xfrm>
            <a:off x="5824704" y="1778005"/>
            <a:ext cx="675185"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QUAL</a:t>
            </a:r>
            <a:endParaRPr lang="en-US" sz="1400" kern="0" dirty="0">
              <a:solidFill>
                <a:srgbClr val="000000"/>
              </a:solidFill>
              <a:latin typeface="Arial"/>
              <a:cs typeface="Arial"/>
              <a:sym typeface="Arial"/>
            </a:endParaRPr>
          </a:p>
        </p:txBody>
      </p:sp>
      <p:sp>
        <p:nvSpPr>
          <p:cNvPr id="76" name="Google Shape;477;p48">
            <a:extLst>
              <a:ext uri="{FF2B5EF4-FFF2-40B4-BE49-F238E27FC236}">
                <a16:creationId xmlns:a16="http://schemas.microsoft.com/office/drawing/2014/main" id="{03797A47-C364-4EAE-99B9-D99AE9A279B8}"/>
              </a:ext>
            </a:extLst>
          </p:cNvPr>
          <p:cNvSpPr/>
          <p:nvPr/>
        </p:nvSpPr>
        <p:spPr>
          <a:xfrm>
            <a:off x="6549583" y="1743472"/>
            <a:ext cx="1056224" cy="376842"/>
          </a:xfrm>
          <a:prstGeom prst="ellipse">
            <a:avLst/>
          </a:prstGeom>
          <a:solidFill>
            <a:schemeClr val="accent1">
              <a:lumMod val="20000"/>
              <a:lumOff val="80000"/>
            </a:schemeClr>
          </a:solidFill>
          <a:ln>
            <a:solidFill>
              <a:schemeClr val="accent1">
                <a:lumMod val="20000"/>
                <a:lumOff val="80000"/>
              </a:schemeClr>
            </a:solidFill>
          </a:ln>
        </p:spPr>
        <p:txBody>
          <a:bodyPr spcFirstLastPara="1" wrap="square" lIns="91425" tIns="91425" rIns="91425" bIns="91425" anchor="ctr"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Theme</a:t>
            </a:r>
            <a:endParaRPr sz="1200" kern="0" dirty="0">
              <a:solidFill>
                <a:srgbClr val="000000"/>
              </a:solidFill>
              <a:latin typeface="Century Gothic" panose="020B0502020202020204" pitchFamily="34" charset="0"/>
              <a:cs typeface="Arial"/>
              <a:sym typeface="Arial"/>
            </a:endParaRPr>
          </a:p>
        </p:txBody>
      </p:sp>
      <p:cxnSp>
        <p:nvCxnSpPr>
          <p:cNvPr id="77" name="Straight Arrow Connector 76">
            <a:extLst>
              <a:ext uri="{FF2B5EF4-FFF2-40B4-BE49-F238E27FC236}">
                <a16:creationId xmlns:a16="http://schemas.microsoft.com/office/drawing/2014/main" id="{80DA8930-2205-435B-B635-2A055E55CABE}"/>
              </a:ext>
            </a:extLst>
          </p:cNvPr>
          <p:cNvCxnSpPr>
            <a:cxnSpLocks/>
            <a:stCxn id="76" idx="6"/>
            <a:endCxn id="78" idx="1"/>
          </p:cNvCxnSpPr>
          <p:nvPr/>
        </p:nvCxnSpPr>
        <p:spPr>
          <a:xfrm>
            <a:off x="7605807" y="1931893"/>
            <a:ext cx="315445" cy="275737"/>
          </a:xfrm>
          <a:prstGeom prst="straightConnector1">
            <a:avLst/>
          </a:prstGeom>
          <a:noFill/>
          <a:ln w="9525" cap="flat" cmpd="sng" algn="ctr">
            <a:solidFill>
              <a:srgbClr val="000000">
                <a:shade val="95000"/>
                <a:satMod val="105000"/>
              </a:srgbClr>
            </a:solidFill>
            <a:prstDash val="solid"/>
            <a:tailEnd type="triangle"/>
          </a:ln>
          <a:effectLst/>
        </p:spPr>
      </p:cxnSp>
      <p:sp>
        <p:nvSpPr>
          <p:cNvPr id="78" name="Google Shape;477;p48">
            <a:extLst>
              <a:ext uri="{FF2B5EF4-FFF2-40B4-BE49-F238E27FC236}">
                <a16:creationId xmlns:a16="http://schemas.microsoft.com/office/drawing/2014/main" id="{94478650-140D-4F82-8C65-0DA88D50E5F8}"/>
              </a:ext>
            </a:extLst>
          </p:cNvPr>
          <p:cNvSpPr/>
          <p:nvPr/>
        </p:nvSpPr>
        <p:spPr>
          <a:xfrm>
            <a:off x="7796537" y="2152443"/>
            <a:ext cx="851609" cy="376842"/>
          </a:xfrm>
          <a:prstGeom prst="ellipse">
            <a:avLst/>
          </a:prstGeom>
          <a:solidFill>
            <a:schemeClr val="accent1">
              <a:lumMod val="75000"/>
            </a:schemeClr>
          </a:solidFill>
          <a:ln>
            <a:solidFill>
              <a:schemeClr val="accent1">
                <a:lumMod val="50000"/>
              </a:schemeClr>
            </a:solid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rPr>
              <a:t>Data</a:t>
            </a:r>
            <a:endParaRPr kumimoji="0"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endParaRPr>
          </a:p>
        </p:txBody>
      </p:sp>
      <p:sp>
        <p:nvSpPr>
          <p:cNvPr id="79" name="Rectangle 78">
            <a:extLst>
              <a:ext uri="{FF2B5EF4-FFF2-40B4-BE49-F238E27FC236}">
                <a16:creationId xmlns:a16="http://schemas.microsoft.com/office/drawing/2014/main" id="{E11ED887-FEF7-4A6E-B446-0FE4F78E6A2F}"/>
              </a:ext>
            </a:extLst>
          </p:cNvPr>
          <p:cNvSpPr/>
          <p:nvPr/>
        </p:nvSpPr>
        <p:spPr>
          <a:xfrm>
            <a:off x="6876543" y="2069761"/>
            <a:ext cx="912429" cy="307777"/>
          </a:xfrm>
          <a:prstGeom prst="rect">
            <a:avLst/>
          </a:prstGeom>
        </p:spPr>
        <p:txBody>
          <a:bodyPr wrap="none">
            <a:spAutoFit/>
          </a:bodyPr>
          <a:lstStyle/>
          <a:p>
            <a:pPr algn="ct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Test with</a:t>
            </a:r>
          </a:p>
        </p:txBody>
      </p:sp>
      <p:sp>
        <p:nvSpPr>
          <p:cNvPr id="80" name="Google Shape;477;p48">
            <a:extLst>
              <a:ext uri="{FF2B5EF4-FFF2-40B4-BE49-F238E27FC236}">
                <a16:creationId xmlns:a16="http://schemas.microsoft.com/office/drawing/2014/main" id="{74926FB8-CB51-41B2-A31D-F7BAE13EA1C6}"/>
              </a:ext>
            </a:extLst>
          </p:cNvPr>
          <p:cNvSpPr/>
          <p:nvPr/>
        </p:nvSpPr>
        <p:spPr>
          <a:xfrm>
            <a:off x="8741549" y="2163413"/>
            <a:ext cx="1056224" cy="376842"/>
          </a:xfrm>
          <a:prstGeom prst="ellipse">
            <a:avLst/>
          </a:prstGeom>
          <a:solidFill>
            <a:schemeClr val="accent1">
              <a:lumMod val="75000"/>
            </a:schemeClr>
          </a:solidFill>
          <a:ln>
            <a:solidFill>
              <a:schemeClr val="accent1">
                <a:lumMod val="50000"/>
              </a:schemeClr>
            </a:solid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rPr>
              <a:t>Variable</a:t>
            </a:r>
            <a:endParaRPr kumimoji="0" sz="105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endParaRPr>
          </a:p>
        </p:txBody>
      </p:sp>
      <p:sp>
        <p:nvSpPr>
          <p:cNvPr id="81" name="Google Shape;477;p48">
            <a:extLst>
              <a:ext uri="{FF2B5EF4-FFF2-40B4-BE49-F238E27FC236}">
                <a16:creationId xmlns:a16="http://schemas.microsoft.com/office/drawing/2014/main" id="{3D9D3E96-66B6-43AC-8257-FD710D5A76ED}"/>
              </a:ext>
            </a:extLst>
          </p:cNvPr>
          <p:cNvSpPr/>
          <p:nvPr/>
        </p:nvSpPr>
        <p:spPr>
          <a:xfrm>
            <a:off x="10019554" y="1714502"/>
            <a:ext cx="793376" cy="376842"/>
          </a:xfrm>
          <a:prstGeom prst="ellipse">
            <a:avLst/>
          </a:prstGeom>
          <a:solidFill>
            <a:schemeClr val="accent1">
              <a:lumMod val="20000"/>
              <a:lumOff val="80000"/>
            </a:schemeClr>
          </a:solidFill>
          <a:ln>
            <a:solidFill>
              <a:schemeClr val="accent1">
                <a:lumMod val="20000"/>
                <a:lumOff val="80000"/>
              </a:schemeClr>
            </a:solidFill>
          </a:ln>
        </p:spPr>
        <p:txBody>
          <a:bodyPr spcFirstLastPara="1" wrap="square" lIns="91425" tIns="91425" rIns="91425" bIns="91425" anchor="ctr"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Data</a:t>
            </a:r>
            <a:endParaRPr sz="1200" kern="0" dirty="0">
              <a:solidFill>
                <a:srgbClr val="000000"/>
              </a:solidFill>
              <a:latin typeface="Century Gothic" panose="020B0502020202020204" pitchFamily="34" charset="0"/>
              <a:cs typeface="Arial"/>
              <a:sym typeface="Arial"/>
            </a:endParaRPr>
          </a:p>
        </p:txBody>
      </p:sp>
      <p:cxnSp>
        <p:nvCxnSpPr>
          <p:cNvPr id="82" name="Straight Arrow Connector 81">
            <a:extLst>
              <a:ext uri="{FF2B5EF4-FFF2-40B4-BE49-F238E27FC236}">
                <a16:creationId xmlns:a16="http://schemas.microsoft.com/office/drawing/2014/main" id="{E5D758BA-0761-4D4C-A79F-967CFEB020EF}"/>
              </a:ext>
            </a:extLst>
          </p:cNvPr>
          <p:cNvCxnSpPr>
            <a:cxnSpLocks/>
            <a:stCxn id="80" idx="7"/>
            <a:endCxn id="81" idx="3"/>
          </p:cNvCxnSpPr>
          <p:nvPr/>
        </p:nvCxnSpPr>
        <p:spPr>
          <a:xfrm flipV="1">
            <a:off x="9643093" y="2036157"/>
            <a:ext cx="492648" cy="182443"/>
          </a:xfrm>
          <a:prstGeom prst="straightConnector1">
            <a:avLst/>
          </a:prstGeom>
          <a:noFill/>
          <a:ln w="9525" cap="flat" cmpd="sng" algn="ctr">
            <a:solidFill>
              <a:srgbClr val="000000">
                <a:shade val="95000"/>
                <a:satMod val="105000"/>
              </a:srgbClr>
            </a:solidFill>
            <a:prstDash val="solid"/>
            <a:tailEnd type="triangle"/>
          </a:ln>
          <a:effectLst/>
        </p:spPr>
      </p:cxnSp>
      <p:sp>
        <p:nvSpPr>
          <p:cNvPr id="83" name="Rectangle 82">
            <a:extLst>
              <a:ext uri="{FF2B5EF4-FFF2-40B4-BE49-F238E27FC236}">
                <a16:creationId xmlns:a16="http://schemas.microsoft.com/office/drawing/2014/main" id="{F1F7FCE5-A6A9-4428-B753-81870D09D634}"/>
              </a:ext>
            </a:extLst>
          </p:cNvPr>
          <p:cNvSpPr/>
          <p:nvPr/>
        </p:nvSpPr>
        <p:spPr>
          <a:xfrm>
            <a:off x="8984199" y="1909386"/>
            <a:ext cx="912429" cy="307777"/>
          </a:xfrm>
          <a:prstGeom prst="rect">
            <a:avLst/>
          </a:prstGeom>
        </p:spPr>
        <p:txBody>
          <a:bodyPr wrap="none">
            <a:spAutoFit/>
          </a:bodyPr>
          <a:lstStyle/>
          <a:p>
            <a:pPr algn="ct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Test with</a:t>
            </a:r>
          </a:p>
        </p:txBody>
      </p:sp>
      <p:cxnSp>
        <p:nvCxnSpPr>
          <p:cNvPr id="85" name="Straight Connector 84">
            <a:extLst>
              <a:ext uri="{FF2B5EF4-FFF2-40B4-BE49-F238E27FC236}">
                <a16:creationId xmlns:a16="http://schemas.microsoft.com/office/drawing/2014/main" id="{1BD7E748-9708-4C1B-B7DA-1901C12964F8}"/>
              </a:ext>
            </a:extLst>
          </p:cNvPr>
          <p:cNvCxnSpPr>
            <a:cxnSpLocks/>
          </p:cNvCxnSpPr>
          <p:nvPr/>
        </p:nvCxnSpPr>
        <p:spPr>
          <a:xfrm>
            <a:off x="6563659" y="2980577"/>
            <a:ext cx="4235823" cy="0"/>
          </a:xfrm>
          <a:prstGeom prst="line">
            <a:avLst/>
          </a:prstGeom>
          <a:noFill/>
          <a:ln w="38100" cap="flat" cmpd="sng" algn="ctr">
            <a:solidFill>
              <a:schemeClr val="accent1">
                <a:lumMod val="20000"/>
                <a:lumOff val="80000"/>
              </a:schemeClr>
            </a:solidFill>
            <a:prstDash val="solid"/>
          </a:ln>
          <a:effectLst/>
        </p:spPr>
      </p:cxnSp>
      <p:cxnSp>
        <p:nvCxnSpPr>
          <p:cNvPr id="86" name="Straight Connector 85">
            <a:extLst>
              <a:ext uri="{FF2B5EF4-FFF2-40B4-BE49-F238E27FC236}">
                <a16:creationId xmlns:a16="http://schemas.microsoft.com/office/drawing/2014/main" id="{6C77F376-1C43-4134-8CC3-1315F65EF455}"/>
              </a:ext>
            </a:extLst>
          </p:cNvPr>
          <p:cNvCxnSpPr>
            <a:cxnSpLocks/>
          </p:cNvCxnSpPr>
          <p:nvPr/>
        </p:nvCxnSpPr>
        <p:spPr>
          <a:xfrm>
            <a:off x="6563658" y="3395195"/>
            <a:ext cx="4235824" cy="0"/>
          </a:xfrm>
          <a:prstGeom prst="line">
            <a:avLst/>
          </a:prstGeom>
          <a:noFill/>
          <a:ln w="38100" cap="flat" cmpd="sng" algn="ctr">
            <a:solidFill>
              <a:schemeClr val="accent1">
                <a:lumMod val="50000"/>
              </a:schemeClr>
            </a:solidFill>
            <a:prstDash val="solid"/>
          </a:ln>
          <a:effectLst/>
        </p:spPr>
      </p:cxnSp>
      <p:sp>
        <p:nvSpPr>
          <p:cNvPr id="87" name="Rectangle 86">
            <a:extLst>
              <a:ext uri="{FF2B5EF4-FFF2-40B4-BE49-F238E27FC236}">
                <a16:creationId xmlns:a16="http://schemas.microsoft.com/office/drawing/2014/main" id="{1C05A79E-A021-4EA8-BF07-4A666153D64F}"/>
              </a:ext>
            </a:extLst>
          </p:cNvPr>
          <p:cNvSpPr/>
          <p:nvPr/>
        </p:nvSpPr>
        <p:spPr>
          <a:xfrm>
            <a:off x="5824704" y="3241306"/>
            <a:ext cx="724878"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QUAN</a:t>
            </a:r>
            <a:endParaRPr lang="en-US" sz="1400" kern="0" dirty="0">
              <a:solidFill>
                <a:srgbClr val="000000"/>
              </a:solidFill>
              <a:latin typeface="Arial"/>
              <a:cs typeface="Arial"/>
              <a:sym typeface="Arial"/>
            </a:endParaRPr>
          </a:p>
        </p:txBody>
      </p:sp>
      <p:sp>
        <p:nvSpPr>
          <p:cNvPr id="88" name="Rectangle 87">
            <a:extLst>
              <a:ext uri="{FF2B5EF4-FFF2-40B4-BE49-F238E27FC236}">
                <a16:creationId xmlns:a16="http://schemas.microsoft.com/office/drawing/2014/main" id="{A59FBB0E-6DEF-4CC2-BE2B-B20422E8D2B1}"/>
              </a:ext>
            </a:extLst>
          </p:cNvPr>
          <p:cNvSpPr/>
          <p:nvPr/>
        </p:nvSpPr>
        <p:spPr>
          <a:xfrm>
            <a:off x="5824704" y="2826688"/>
            <a:ext cx="675185"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QUAL</a:t>
            </a:r>
            <a:endParaRPr lang="en-US" sz="1400" kern="0" dirty="0">
              <a:solidFill>
                <a:srgbClr val="000000"/>
              </a:solidFill>
              <a:latin typeface="Arial"/>
              <a:cs typeface="Arial"/>
              <a:sym typeface="Arial"/>
            </a:endParaRPr>
          </a:p>
        </p:txBody>
      </p:sp>
      <p:sp>
        <p:nvSpPr>
          <p:cNvPr id="89" name="Google Shape;477;p48">
            <a:extLst>
              <a:ext uri="{FF2B5EF4-FFF2-40B4-BE49-F238E27FC236}">
                <a16:creationId xmlns:a16="http://schemas.microsoft.com/office/drawing/2014/main" id="{E5E20D6E-F857-4E1B-8C12-BA0A2D8792E7}"/>
              </a:ext>
            </a:extLst>
          </p:cNvPr>
          <p:cNvSpPr/>
          <p:nvPr/>
        </p:nvSpPr>
        <p:spPr>
          <a:xfrm>
            <a:off x="6812431" y="2792155"/>
            <a:ext cx="793376" cy="376842"/>
          </a:xfrm>
          <a:prstGeom prst="ellipse">
            <a:avLst/>
          </a:prstGeom>
          <a:solidFill>
            <a:schemeClr val="accent1">
              <a:lumMod val="20000"/>
              <a:lumOff val="80000"/>
            </a:schemeClr>
          </a:solidFill>
          <a:ln>
            <a:solidFill>
              <a:schemeClr val="accent1">
                <a:lumMod val="20000"/>
                <a:lumOff val="80000"/>
              </a:schemeClr>
            </a:solidFill>
          </a:ln>
        </p:spPr>
        <p:txBody>
          <a:bodyPr spcFirstLastPara="1" wrap="square" lIns="91425" tIns="91425" rIns="91425" bIns="91425" anchor="ctr"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Data</a:t>
            </a:r>
            <a:endParaRPr sz="1200" kern="0" dirty="0">
              <a:solidFill>
                <a:srgbClr val="000000"/>
              </a:solidFill>
              <a:latin typeface="Century Gothic" panose="020B0502020202020204" pitchFamily="34" charset="0"/>
              <a:cs typeface="Arial"/>
              <a:sym typeface="Arial"/>
            </a:endParaRPr>
          </a:p>
        </p:txBody>
      </p:sp>
      <p:sp>
        <p:nvSpPr>
          <p:cNvPr id="90" name="Google Shape;477;p48">
            <a:extLst>
              <a:ext uri="{FF2B5EF4-FFF2-40B4-BE49-F238E27FC236}">
                <a16:creationId xmlns:a16="http://schemas.microsoft.com/office/drawing/2014/main" id="{74143406-A8C9-4A7E-A7A3-694BC6536AD7}"/>
              </a:ext>
            </a:extLst>
          </p:cNvPr>
          <p:cNvSpPr/>
          <p:nvPr/>
        </p:nvSpPr>
        <p:spPr>
          <a:xfrm>
            <a:off x="7796537" y="3201126"/>
            <a:ext cx="851609" cy="376842"/>
          </a:xfrm>
          <a:prstGeom prst="ellipse">
            <a:avLst/>
          </a:prstGeom>
          <a:solidFill>
            <a:schemeClr val="accent1">
              <a:lumMod val="75000"/>
            </a:schemeClr>
          </a:solidFill>
          <a:ln>
            <a:solidFill>
              <a:schemeClr val="accent1">
                <a:lumMod val="50000"/>
              </a:schemeClr>
            </a:solid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rPr>
              <a:t>Data</a:t>
            </a:r>
            <a:endParaRPr kumimoji="0"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endParaRPr>
          </a:p>
        </p:txBody>
      </p:sp>
      <p:sp>
        <p:nvSpPr>
          <p:cNvPr id="91" name="Google Shape;477;p48">
            <a:extLst>
              <a:ext uri="{FF2B5EF4-FFF2-40B4-BE49-F238E27FC236}">
                <a16:creationId xmlns:a16="http://schemas.microsoft.com/office/drawing/2014/main" id="{2C8E901B-B403-434E-8D14-2194900CC19E}"/>
              </a:ext>
            </a:extLst>
          </p:cNvPr>
          <p:cNvSpPr/>
          <p:nvPr/>
        </p:nvSpPr>
        <p:spPr>
          <a:xfrm>
            <a:off x="10019554" y="2763185"/>
            <a:ext cx="793376" cy="376842"/>
          </a:xfrm>
          <a:prstGeom prst="ellipse">
            <a:avLst/>
          </a:prstGeom>
          <a:solidFill>
            <a:schemeClr val="accent1">
              <a:lumMod val="20000"/>
              <a:lumOff val="80000"/>
            </a:schemeClr>
          </a:solidFill>
          <a:ln>
            <a:solidFill>
              <a:schemeClr val="accent1">
                <a:lumMod val="20000"/>
                <a:lumOff val="80000"/>
              </a:schemeClr>
            </a:solidFill>
          </a:ln>
        </p:spPr>
        <p:txBody>
          <a:bodyPr spcFirstLastPara="1" wrap="square" lIns="91425" tIns="91425" rIns="91425" bIns="91425" anchor="ctr"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Data</a:t>
            </a:r>
            <a:endParaRPr sz="1200" kern="0" dirty="0">
              <a:solidFill>
                <a:srgbClr val="000000"/>
              </a:solidFill>
              <a:latin typeface="Century Gothic" panose="020B0502020202020204" pitchFamily="34" charset="0"/>
              <a:cs typeface="Arial"/>
              <a:sym typeface="Arial"/>
            </a:endParaRPr>
          </a:p>
        </p:txBody>
      </p:sp>
      <p:sp>
        <p:nvSpPr>
          <p:cNvPr id="92" name="Google Shape;477;p48">
            <a:extLst>
              <a:ext uri="{FF2B5EF4-FFF2-40B4-BE49-F238E27FC236}">
                <a16:creationId xmlns:a16="http://schemas.microsoft.com/office/drawing/2014/main" id="{2D33A37C-5EAC-4CD3-BE1D-97F55A792909}"/>
              </a:ext>
            </a:extLst>
          </p:cNvPr>
          <p:cNvSpPr/>
          <p:nvPr/>
        </p:nvSpPr>
        <p:spPr>
          <a:xfrm>
            <a:off x="9082689" y="3201512"/>
            <a:ext cx="851609" cy="376842"/>
          </a:xfrm>
          <a:prstGeom prst="ellipse">
            <a:avLst/>
          </a:prstGeom>
          <a:solidFill>
            <a:schemeClr val="accent1">
              <a:lumMod val="75000"/>
            </a:schemeClr>
          </a:solidFill>
          <a:ln>
            <a:solidFill>
              <a:schemeClr val="accent1">
                <a:lumMod val="50000"/>
              </a:schemeClr>
            </a:solid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rPr>
              <a:t>Data</a:t>
            </a:r>
            <a:endParaRPr kumimoji="0"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endParaRPr>
          </a:p>
        </p:txBody>
      </p:sp>
      <p:sp>
        <p:nvSpPr>
          <p:cNvPr id="93" name="Google Shape;502;p49">
            <a:extLst>
              <a:ext uri="{FF2B5EF4-FFF2-40B4-BE49-F238E27FC236}">
                <a16:creationId xmlns:a16="http://schemas.microsoft.com/office/drawing/2014/main" id="{B0B6DFF1-C981-4464-A40A-D48BAE08EB00}"/>
              </a:ext>
            </a:extLst>
          </p:cNvPr>
          <p:cNvSpPr/>
          <p:nvPr/>
        </p:nvSpPr>
        <p:spPr>
          <a:xfrm>
            <a:off x="6762156" y="2808577"/>
            <a:ext cx="873688" cy="343995"/>
          </a:xfrm>
          <a:prstGeom prst="bracePair">
            <a:avLst/>
          </a:prstGeom>
          <a:noFill/>
          <a:ln w="2857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Rectangle 93">
            <a:extLst>
              <a:ext uri="{FF2B5EF4-FFF2-40B4-BE49-F238E27FC236}">
                <a16:creationId xmlns:a16="http://schemas.microsoft.com/office/drawing/2014/main" id="{B9C06E30-3443-4B9A-862C-E390A09A3991}"/>
              </a:ext>
            </a:extLst>
          </p:cNvPr>
          <p:cNvSpPr/>
          <p:nvPr/>
        </p:nvSpPr>
        <p:spPr>
          <a:xfrm>
            <a:off x="6441472" y="2736791"/>
            <a:ext cx="273432" cy="475130"/>
          </a:xfrm>
          <a:prstGeom prst="rect">
            <a:avLst/>
          </a:prstGeom>
        </p:spPr>
        <p:txBody>
          <a:bodyPr wrap="square">
            <a:spAutoFit/>
          </a:bodyPr>
          <a:lstStyle/>
          <a:p>
            <a:pPr defTabSz="914400">
              <a:buClr>
                <a:srgbClr val="000000"/>
              </a:buClr>
              <a:buFont typeface="Arial"/>
              <a:buNone/>
            </a:pPr>
            <a:r>
              <a:rPr lang="en-US" sz="2400" b="1" kern="0" dirty="0">
                <a:solidFill>
                  <a:srgbClr val="000000"/>
                </a:solidFill>
                <a:latin typeface="Arial"/>
                <a:cs typeface="Arial"/>
                <a:sym typeface="Arial"/>
              </a:rPr>
              <a:t>T</a:t>
            </a:r>
          </a:p>
        </p:txBody>
      </p:sp>
      <p:sp>
        <p:nvSpPr>
          <p:cNvPr id="95" name="Google Shape;505;p49">
            <a:extLst>
              <a:ext uri="{FF2B5EF4-FFF2-40B4-BE49-F238E27FC236}">
                <a16:creationId xmlns:a16="http://schemas.microsoft.com/office/drawing/2014/main" id="{3A696E9D-D645-46C3-96C0-7F36A9AA49B7}"/>
              </a:ext>
            </a:extLst>
          </p:cNvPr>
          <p:cNvSpPr txBox="1"/>
          <p:nvPr/>
        </p:nvSpPr>
        <p:spPr>
          <a:xfrm>
            <a:off x="7356526" y="3017958"/>
            <a:ext cx="528600" cy="9891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US" sz="3600" kern="0" dirty="0">
                <a:solidFill>
                  <a:srgbClr val="000000"/>
                </a:solidFill>
                <a:latin typeface="Arial"/>
                <a:cs typeface="Arial"/>
                <a:sym typeface="Arial"/>
              </a:rPr>
              <a:t>=</a:t>
            </a:r>
            <a:endParaRPr sz="3600" kern="0" dirty="0">
              <a:solidFill>
                <a:srgbClr val="000000"/>
              </a:solidFill>
              <a:latin typeface="Arial"/>
              <a:cs typeface="Arial"/>
              <a:sym typeface="Arial"/>
            </a:endParaRPr>
          </a:p>
        </p:txBody>
      </p:sp>
      <p:sp>
        <p:nvSpPr>
          <p:cNvPr id="96" name="Google Shape;505;p49">
            <a:extLst>
              <a:ext uri="{FF2B5EF4-FFF2-40B4-BE49-F238E27FC236}">
                <a16:creationId xmlns:a16="http://schemas.microsoft.com/office/drawing/2014/main" id="{02B2E5AA-8046-4DAD-9ADB-F213AD30D66B}"/>
              </a:ext>
            </a:extLst>
          </p:cNvPr>
          <p:cNvSpPr txBox="1"/>
          <p:nvPr/>
        </p:nvSpPr>
        <p:spPr>
          <a:xfrm>
            <a:off x="9640472" y="2596381"/>
            <a:ext cx="528600" cy="9891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US" sz="3600" kern="0" dirty="0">
                <a:solidFill>
                  <a:srgbClr val="000000"/>
                </a:solidFill>
                <a:latin typeface="Arial"/>
                <a:cs typeface="Arial"/>
                <a:sym typeface="Arial"/>
              </a:rPr>
              <a:t>=</a:t>
            </a:r>
            <a:endParaRPr sz="3600" kern="0" dirty="0">
              <a:solidFill>
                <a:srgbClr val="000000"/>
              </a:solidFill>
              <a:latin typeface="Arial"/>
              <a:cs typeface="Arial"/>
              <a:sym typeface="Arial"/>
            </a:endParaRPr>
          </a:p>
        </p:txBody>
      </p:sp>
      <p:sp>
        <p:nvSpPr>
          <p:cNvPr id="97" name="Google Shape;502;p49">
            <a:extLst>
              <a:ext uri="{FF2B5EF4-FFF2-40B4-BE49-F238E27FC236}">
                <a16:creationId xmlns:a16="http://schemas.microsoft.com/office/drawing/2014/main" id="{A611CCE6-D4BE-4EBE-B3AF-EC75057BCF5B}"/>
              </a:ext>
            </a:extLst>
          </p:cNvPr>
          <p:cNvSpPr/>
          <p:nvPr/>
        </p:nvSpPr>
        <p:spPr>
          <a:xfrm>
            <a:off x="9060610" y="3216968"/>
            <a:ext cx="873688" cy="343995"/>
          </a:xfrm>
          <a:prstGeom prst="bracePair">
            <a:avLst/>
          </a:prstGeom>
          <a:noFill/>
          <a:ln w="2857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Rectangle 97">
            <a:extLst>
              <a:ext uri="{FF2B5EF4-FFF2-40B4-BE49-F238E27FC236}">
                <a16:creationId xmlns:a16="http://schemas.microsoft.com/office/drawing/2014/main" id="{25DF89D0-A77F-4DAF-850E-2FC73F5DCC09}"/>
              </a:ext>
            </a:extLst>
          </p:cNvPr>
          <p:cNvSpPr/>
          <p:nvPr/>
        </p:nvSpPr>
        <p:spPr>
          <a:xfrm>
            <a:off x="8717662" y="3151400"/>
            <a:ext cx="273432" cy="475130"/>
          </a:xfrm>
          <a:prstGeom prst="rect">
            <a:avLst/>
          </a:prstGeom>
        </p:spPr>
        <p:txBody>
          <a:bodyPr wrap="square">
            <a:spAutoFit/>
          </a:bodyPr>
          <a:lstStyle/>
          <a:p>
            <a:pPr defTabSz="914400">
              <a:buClr>
                <a:srgbClr val="000000"/>
              </a:buClr>
              <a:buFont typeface="Arial"/>
              <a:buNone/>
            </a:pPr>
            <a:r>
              <a:rPr lang="en-US" sz="2400" b="1" kern="0" dirty="0">
                <a:solidFill>
                  <a:srgbClr val="000000"/>
                </a:solidFill>
                <a:latin typeface="Arial"/>
                <a:cs typeface="Arial"/>
                <a:sym typeface="Arial"/>
              </a:rPr>
              <a:t>T</a:t>
            </a:r>
          </a:p>
        </p:txBody>
      </p:sp>
      <p:cxnSp>
        <p:nvCxnSpPr>
          <p:cNvPr id="99" name="Straight Connector 98">
            <a:extLst>
              <a:ext uri="{FF2B5EF4-FFF2-40B4-BE49-F238E27FC236}">
                <a16:creationId xmlns:a16="http://schemas.microsoft.com/office/drawing/2014/main" id="{BECF671A-6341-4D3E-86C8-B2E86DAEAE0B}"/>
              </a:ext>
            </a:extLst>
          </p:cNvPr>
          <p:cNvCxnSpPr>
            <a:cxnSpLocks/>
          </p:cNvCxnSpPr>
          <p:nvPr/>
        </p:nvCxnSpPr>
        <p:spPr>
          <a:xfrm flipV="1">
            <a:off x="6499890" y="4007421"/>
            <a:ext cx="1042148" cy="1"/>
          </a:xfrm>
          <a:prstGeom prst="line">
            <a:avLst/>
          </a:prstGeom>
          <a:noFill/>
          <a:ln w="38100" cap="flat" cmpd="sng" algn="ctr">
            <a:solidFill>
              <a:schemeClr val="accent1">
                <a:lumMod val="20000"/>
                <a:lumOff val="80000"/>
              </a:schemeClr>
            </a:solidFill>
            <a:prstDash val="solid"/>
          </a:ln>
          <a:effectLst/>
        </p:spPr>
      </p:cxnSp>
      <p:cxnSp>
        <p:nvCxnSpPr>
          <p:cNvPr id="100" name="Straight Connector 99">
            <a:extLst>
              <a:ext uri="{FF2B5EF4-FFF2-40B4-BE49-F238E27FC236}">
                <a16:creationId xmlns:a16="http://schemas.microsoft.com/office/drawing/2014/main" id="{28DD0DEC-A390-4F06-A977-C03318BEE06F}"/>
              </a:ext>
            </a:extLst>
          </p:cNvPr>
          <p:cNvCxnSpPr>
            <a:cxnSpLocks/>
            <a:endCxn id="104" idx="6"/>
          </p:cNvCxnSpPr>
          <p:nvPr/>
        </p:nvCxnSpPr>
        <p:spPr>
          <a:xfrm flipV="1">
            <a:off x="6499889" y="4422039"/>
            <a:ext cx="1069963" cy="2"/>
          </a:xfrm>
          <a:prstGeom prst="line">
            <a:avLst/>
          </a:prstGeom>
          <a:noFill/>
          <a:ln w="38100" cap="flat" cmpd="sng" algn="ctr">
            <a:solidFill>
              <a:schemeClr val="accent1">
                <a:lumMod val="50000"/>
              </a:schemeClr>
            </a:solidFill>
            <a:prstDash val="solid"/>
          </a:ln>
          <a:effectLst/>
        </p:spPr>
      </p:cxnSp>
      <p:sp>
        <p:nvSpPr>
          <p:cNvPr id="101" name="Rectangle 100">
            <a:extLst>
              <a:ext uri="{FF2B5EF4-FFF2-40B4-BE49-F238E27FC236}">
                <a16:creationId xmlns:a16="http://schemas.microsoft.com/office/drawing/2014/main" id="{A2CC6F97-BBB9-4EAF-BE0F-4E4C9D9723DC}"/>
              </a:ext>
            </a:extLst>
          </p:cNvPr>
          <p:cNvSpPr/>
          <p:nvPr/>
        </p:nvSpPr>
        <p:spPr>
          <a:xfrm>
            <a:off x="5760935" y="4268151"/>
            <a:ext cx="724878"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QUAN</a:t>
            </a:r>
            <a:endParaRPr lang="en-US" sz="1400" kern="0" dirty="0">
              <a:solidFill>
                <a:srgbClr val="000000"/>
              </a:solidFill>
              <a:latin typeface="Arial"/>
              <a:cs typeface="Arial"/>
              <a:sym typeface="Arial"/>
            </a:endParaRPr>
          </a:p>
        </p:txBody>
      </p:sp>
      <p:sp>
        <p:nvSpPr>
          <p:cNvPr id="102" name="Rectangle 101">
            <a:extLst>
              <a:ext uri="{FF2B5EF4-FFF2-40B4-BE49-F238E27FC236}">
                <a16:creationId xmlns:a16="http://schemas.microsoft.com/office/drawing/2014/main" id="{4BF79EF2-C9DE-4E40-A41A-CDF82B919393}"/>
              </a:ext>
            </a:extLst>
          </p:cNvPr>
          <p:cNvSpPr/>
          <p:nvPr/>
        </p:nvSpPr>
        <p:spPr>
          <a:xfrm>
            <a:off x="5760935" y="3853533"/>
            <a:ext cx="675185"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QUAL</a:t>
            </a:r>
            <a:endParaRPr lang="en-US" sz="1400" kern="0" dirty="0">
              <a:solidFill>
                <a:srgbClr val="000000"/>
              </a:solidFill>
              <a:latin typeface="Arial"/>
              <a:cs typeface="Arial"/>
              <a:sym typeface="Arial"/>
            </a:endParaRPr>
          </a:p>
        </p:txBody>
      </p:sp>
      <p:sp>
        <p:nvSpPr>
          <p:cNvPr id="103" name="Google Shape;477;p48">
            <a:extLst>
              <a:ext uri="{FF2B5EF4-FFF2-40B4-BE49-F238E27FC236}">
                <a16:creationId xmlns:a16="http://schemas.microsoft.com/office/drawing/2014/main" id="{7CF5F379-D755-4540-BEF6-87EF3068C3B7}"/>
              </a:ext>
            </a:extLst>
          </p:cNvPr>
          <p:cNvSpPr/>
          <p:nvPr/>
        </p:nvSpPr>
        <p:spPr>
          <a:xfrm>
            <a:off x="6748662" y="3819000"/>
            <a:ext cx="793376" cy="376842"/>
          </a:xfrm>
          <a:prstGeom prst="ellipse">
            <a:avLst/>
          </a:prstGeom>
          <a:solidFill>
            <a:schemeClr val="accent1">
              <a:lumMod val="20000"/>
              <a:lumOff val="80000"/>
            </a:schemeClr>
          </a:solidFill>
          <a:ln>
            <a:solidFill>
              <a:schemeClr val="accent1">
                <a:lumMod val="20000"/>
                <a:lumOff val="80000"/>
              </a:schemeClr>
            </a:solidFill>
          </a:ln>
        </p:spPr>
        <p:txBody>
          <a:bodyPr spcFirstLastPara="1" wrap="square" lIns="91425" tIns="91425" rIns="91425" bIns="91425" anchor="ctr"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Data</a:t>
            </a:r>
            <a:endParaRPr sz="1200" kern="0" dirty="0">
              <a:solidFill>
                <a:srgbClr val="000000"/>
              </a:solidFill>
              <a:latin typeface="Century Gothic" panose="020B0502020202020204" pitchFamily="34" charset="0"/>
              <a:cs typeface="Arial"/>
              <a:sym typeface="Arial"/>
            </a:endParaRPr>
          </a:p>
        </p:txBody>
      </p:sp>
      <p:sp>
        <p:nvSpPr>
          <p:cNvPr id="104" name="Google Shape;477;p48">
            <a:extLst>
              <a:ext uri="{FF2B5EF4-FFF2-40B4-BE49-F238E27FC236}">
                <a16:creationId xmlns:a16="http://schemas.microsoft.com/office/drawing/2014/main" id="{4F0022AF-5281-4A39-86C0-ED3A4C6204CD}"/>
              </a:ext>
            </a:extLst>
          </p:cNvPr>
          <p:cNvSpPr/>
          <p:nvPr/>
        </p:nvSpPr>
        <p:spPr>
          <a:xfrm>
            <a:off x="6718243" y="4233618"/>
            <a:ext cx="851609" cy="376842"/>
          </a:xfrm>
          <a:prstGeom prst="ellipse">
            <a:avLst/>
          </a:prstGeom>
          <a:solidFill>
            <a:schemeClr val="accent1">
              <a:lumMod val="75000"/>
            </a:schemeClr>
          </a:solidFill>
          <a:ln>
            <a:solidFill>
              <a:schemeClr val="accent1">
                <a:lumMod val="50000"/>
              </a:schemeClr>
            </a:solid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rPr>
              <a:t>Data</a:t>
            </a:r>
            <a:endParaRPr kumimoji="0"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endParaRPr>
          </a:p>
        </p:txBody>
      </p:sp>
      <p:sp>
        <p:nvSpPr>
          <p:cNvPr id="105" name="Google Shape;477;p48">
            <a:extLst>
              <a:ext uri="{FF2B5EF4-FFF2-40B4-BE49-F238E27FC236}">
                <a16:creationId xmlns:a16="http://schemas.microsoft.com/office/drawing/2014/main" id="{7A423A77-1A7A-49A1-8825-2F81A924012E}"/>
              </a:ext>
            </a:extLst>
          </p:cNvPr>
          <p:cNvSpPr/>
          <p:nvPr/>
        </p:nvSpPr>
        <p:spPr>
          <a:xfrm>
            <a:off x="9957511" y="4025518"/>
            <a:ext cx="793376" cy="376842"/>
          </a:xfrm>
          <a:prstGeom prst="ellipse">
            <a:avLst/>
          </a:prstGeom>
          <a:solidFill>
            <a:schemeClr val="bg1">
              <a:lumMod val="95000"/>
            </a:schemeClr>
          </a:solidFill>
          <a:ln>
            <a:noFill/>
          </a:ln>
        </p:spPr>
        <p:txBody>
          <a:bodyPr spcFirstLastPara="1" wrap="square" lIns="91425" tIns="91425" rIns="91425" bIns="91425" anchor="ctr"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Data</a:t>
            </a:r>
            <a:endParaRPr sz="1200" kern="0" dirty="0">
              <a:solidFill>
                <a:srgbClr val="000000"/>
              </a:solidFill>
              <a:latin typeface="Century Gothic" panose="020B0502020202020204" pitchFamily="34" charset="0"/>
              <a:cs typeface="Arial"/>
              <a:sym typeface="Arial"/>
            </a:endParaRPr>
          </a:p>
        </p:txBody>
      </p:sp>
      <p:cxnSp>
        <p:nvCxnSpPr>
          <p:cNvPr id="106" name="Google Shape;522;p50">
            <a:extLst>
              <a:ext uri="{FF2B5EF4-FFF2-40B4-BE49-F238E27FC236}">
                <a16:creationId xmlns:a16="http://schemas.microsoft.com/office/drawing/2014/main" id="{AEBE0ABD-DF26-459E-8486-0F1873BE0CC8}"/>
              </a:ext>
            </a:extLst>
          </p:cNvPr>
          <p:cNvCxnSpPr>
            <a:cxnSpLocks/>
            <a:stCxn id="105" idx="2"/>
            <a:endCxn id="104" idx="6"/>
          </p:cNvCxnSpPr>
          <p:nvPr/>
        </p:nvCxnSpPr>
        <p:spPr>
          <a:xfrm rot="10800000" flipV="1">
            <a:off x="7569853" y="4213939"/>
            <a:ext cx="2387659" cy="208100"/>
          </a:xfrm>
          <a:prstGeom prst="curvedConnector3">
            <a:avLst>
              <a:gd name="adj1" fmla="val 50000"/>
            </a:avLst>
          </a:prstGeom>
          <a:noFill/>
          <a:ln w="38100" cap="flat" cmpd="sng">
            <a:solidFill>
              <a:schemeClr val="accent1">
                <a:lumMod val="50000"/>
              </a:schemeClr>
            </a:solidFill>
            <a:prstDash val="solid"/>
            <a:round/>
            <a:headEnd type="none" w="med" len="med"/>
            <a:tailEnd type="none" w="med" len="med"/>
          </a:ln>
        </p:spPr>
      </p:cxnSp>
      <p:cxnSp>
        <p:nvCxnSpPr>
          <p:cNvPr id="107" name="Google Shape;522;p50">
            <a:extLst>
              <a:ext uri="{FF2B5EF4-FFF2-40B4-BE49-F238E27FC236}">
                <a16:creationId xmlns:a16="http://schemas.microsoft.com/office/drawing/2014/main" id="{63E30A16-FF21-49AB-AF14-028C6C413966}"/>
              </a:ext>
            </a:extLst>
          </p:cNvPr>
          <p:cNvCxnSpPr>
            <a:cxnSpLocks/>
            <a:stCxn id="105" idx="2"/>
            <a:endCxn id="103" idx="6"/>
          </p:cNvCxnSpPr>
          <p:nvPr/>
        </p:nvCxnSpPr>
        <p:spPr>
          <a:xfrm rot="10800000">
            <a:off x="7542039" y="4007421"/>
            <a:ext cx="2415473" cy="206518"/>
          </a:xfrm>
          <a:prstGeom prst="curvedConnector3">
            <a:avLst>
              <a:gd name="adj1" fmla="val 50000"/>
            </a:avLst>
          </a:prstGeom>
          <a:noFill/>
          <a:ln w="38100" cap="flat" cmpd="sng">
            <a:solidFill>
              <a:schemeClr val="accent1">
                <a:lumMod val="20000"/>
                <a:lumOff val="80000"/>
              </a:schemeClr>
            </a:solidFill>
            <a:prstDash val="solid"/>
            <a:round/>
            <a:headEnd type="none" w="med" len="med"/>
            <a:tailEnd type="none" w="med" len="med"/>
          </a:ln>
        </p:spPr>
      </p:cxnSp>
      <p:cxnSp>
        <p:nvCxnSpPr>
          <p:cNvPr id="108" name="Straight Connector 107">
            <a:extLst>
              <a:ext uri="{FF2B5EF4-FFF2-40B4-BE49-F238E27FC236}">
                <a16:creationId xmlns:a16="http://schemas.microsoft.com/office/drawing/2014/main" id="{4E5C44C3-DBA0-4006-B16A-7730604005FE}"/>
              </a:ext>
            </a:extLst>
          </p:cNvPr>
          <p:cNvCxnSpPr>
            <a:cxnSpLocks/>
          </p:cNvCxnSpPr>
          <p:nvPr/>
        </p:nvCxnSpPr>
        <p:spPr>
          <a:xfrm flipV="1">
            <a:off x="6497597" y="4995941"/>
            <a:ext cx="1042148" cy="1"/>
          </a:xfrm>
          <a:prstGeom prst="line">
            <a:avLst/>
          </a:prstGeom>
          <a:noFill/>
          <a:ln w="38100" cap="flat" cmpd="sng" algn="ctr">
            <a:solidFill>
              <a:schemeClr val="accent1">
                <a:lumMod val="20000"/>
                <a:lumOff val="80000"/>
              </a:schemeClr>
            </a:solidFill>
            <a:prstDash val="solid"/>
          </a:ln>
          <a:effectLst/>
        </p:spPr>
      </p:cxnSp>
      <p:cxnSp>
        <p:nvCxnSpPr>
          <p:cNvPr id="109" name="Straight Connector 108">
            <a:extLst>
              <a:ext uri="{FF2B5EF4-FFF2-40B4-BE49-F238E27FC236}">
                <a16:creationId xmlns:a16="http://schemas.microsoft.com/office/drawing/2014/main" id="{E4702903-43FE-40AF-A1BC-A1A9E75FE418}"/>
              </a:ext>
            </a:extLst>
          </p:cNvPr>
          <p:cNvCxnSpPr>
            <a:cxnSpLocks/>
            <a:endCxn id="113" idx="6"/>
          </p:cNvCxnSpPr>
          <p:nvPr/>
        </p:nvCxnSpPr>
        <p:spPr>
          <a:xfrm flipV="1">
            <a:off x="6497596" y="5410559"/>
            <a:ext cx="1069963" cy="2"/>
          </a:xfrm>
          <a:prstGeom prst="line">
            <a:avLst/>
          </a:prstGeom>
          <a:noFill/>
          <a:ln w="38100" cap="flat" cmpd="sng" algn="ctr">
            <a:solidFill>
              <a:schemeClr val="accent1">
                <a:lumMod val="50000"/>
              </a:schemeClr>
            </a:solidFill>
            <a:prstDash val="solid"/>
          </a:ln>
          <a:effectLst/>
        </p:spPr>
      </p:cxnSp>
      <p:sp>
        <p:nvSpPr>
          <p:cNvPr id="110" name="Rectangle 109">
            <a:extLst>
              <a:ext uri="{FF2B5EF4-FFF2-40B4-BE49-F238E27FC236}">
                <a16:creationId xmlns:a16="http://schemas.microsoft.com/office/drawing/2014/main" id="{88B65A0D-39A1-449D-9242-34779E3AE8E5}"/>
              </a:ext>
            </a:extLst>
          </p:cNvPr>
          <p:cNvSpPr/>
          <p:nvPr/>
        </p:nvSpPr>
        <p:spPr>
          <a:xfrm>
            <a:off x="5758642" y="5256671"/>
            <a:ext cx="724878"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QUAN</a:t>
            </a:r>
            <a:endParaRPr lang="en-US" sz="1400" kern="0" dirty="0">
              <a:solidFill>
                <a:srgbClr val="000000"/>
              </a:solidFill>
              <a:latin typeface="Arial"/>
              <a:cs typeface="Arial"/>
              <a:sym typeface="Arial"/>
            </a:endParaRPr>
          </a:p>
        </p:txBody>
      </p:sp>
      <p:sp>
        <p:nvSpPr>
          <p:cNvPr id="111" name="Rectangle 110">
            <a:extLst>
              <a:ext uri="{FF2B5EF4-FFF2-40B4-BE49-F238E27FC236}">
                <a16:creationId xmlns:a16="http://schemas.microsoft.com/office/drawing/2014/main" id="{D83B9A5C-781B-4DED-8D9A-83D78FDDD12A}"/>
              </a:ext>
            </a:extLst>
          </p:cNvPr>
          <p:cNvSpPr/>
          <p:nvPr/>
        </p:nvSpPr>
        <p:spPr>
          <a:xfrm>
            <a:off x="5758642" y="4842053"/>
            <a:ext cx="675185"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QUAL</a:t>
            </a:r>
            <a:endParaRPr lang="en-US" sz="1400" kern="0" dirty="0">
              <a:solidFill>
                <a:srgbClr val="000000"/>
              </a:solidFill>
              <a:latin typeface="Arial"/>
              <a:cs typeface="Arial"/>
              <a:sym typeface="Arial"/>
            </a:endParaRPr>
          </a:p>
        </p:txBody>
      </p:sp>
      <p:sp>
        <p:nvSpPr>
          <p:cNvPr id="112" name="Google Shape;477;p48">
            <a:extLst>
              <a:ext uri="{FF2B5EF4-FFF2-40B4-BE49-F238E27FC236}">
                <a16:creationId xmlns:a16="http://schemas.microsoft.com/office/drawing/2014/main" id="{94E6330D-F999-44BC-BC26-BAD7E36B0E53}"/>
              </a:ext>
            </a:extLst>
          </p:cNvPr>
          <p:cNvSpPr/>
          <p:nvPr/>
        </p:nvSpPr>
        <p:spPr>
          <a:xfrm>
            <a:off x="6746369" y="4807520"/>
            <a:ext cx="793376" cy="376842"/>
          </a:xfrm>
          <a:prstGeom prst="ellipse">
            <a:avLst/>
          </a:prstGeom>
          <a:solidFill>
            <a:schemeClr val="accent1">
              <a:lumMod val="20000"/>
              <a:lumOff val="80000"/>
            </a:schemeClr>
          </a:solidFill>
          <a:ln>
            <a:solidFill>
              <a:schemeClr val="accent1">
                <a:lumMod val="20000"/>
                <a:lumOff val="80000"/>
              </a:schemeClr>
            </a:solidFill>
          </a:ln>
        </p:spPr>
        <p:txBody>
          <a:bodyPr spcFirstLastPara="1" wrap="square" lIns="91425" tIns="91425" rIns="91425" bIns="91425" anchor="ctr"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Data</a:t>
            </a:r>
            <a:endParaRPr sz="1200" kern="0" dirty="0">
              <a:solidFill>
                <a:srgbClr val="000000"/>
              </a:solidFill>
              <a:latin typeface="Century Gothic" panose="020B0502020202020204" pitchFamily="34" charset="0"/>
              <a:cs typeface="Arial"/>
              <a:sym typeface="Arial"/>
            </a:endParaRPr>
          </a:p>
        </p:txBody>
      </p:sp>
      <p:sp>
        <p:nvSpPr>
          <p:cNvPr id="113" name="Google Shape;477;p48">
            <a:extLst>
              <a:ext uri="{FF2B5EF4-FFF2-40B4-BE49-F238E27FC236}">
                <a16:creationId xmlns:a16="http://schemas.microsoft.com/office/drawing/2014/main" id="{7882AF4A-D35E-442B-859C-CF06CFA0AB60}"/>
              </a:ext>
            </a:extLst>
          </p:cNvPr>
          <p:cNvSpPr/>
          <p:nvPr/>
        </p:nvSpPr>
        <p:spPr>
          <a:xfrm>
            <a:off x="6715950" y="5222138"/>
            <a:ext cx="851609" cy="376842"/>
          </a:xfrm>
          <a:prstGeom prst="ellipse">
            <a:avLst/>
          </a:prstGeom>
          <a:solidFill>
            <a:schemeClr val="accent1">
              <a:lumMod val="75000"/>
            </a:schemeClr>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rPr>
              <a:t>Data</a:t>
            </a:r>
            <a:endParaRPr kumimoji="0"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endParaRPr>
          </a:p>
        </p:txBody>
      </p:sp>
      <mc:AlternateContent xmlns:mc="http://schemas.openxmlformats.org/markup-compatibility/2006" xmlns:a14="http://schemas.microsoft.com/office/drawing/2010/main">
        <mc:Choice Requires="a14">
          <p:sp>
            <p:nvSpPr>
              <p:cNvPr id="114" name="Google Shape;477;p48">
                <a:extLst>
                  <a:ext uri="{FF2B5EF4-FFF2-40B4-BE49-F238E27FC236}">
                    <a16:creationId xmlns:a16="http://schemas.microsoft.com/office/drawing/2014/main" id="{302DCED4-94F6-4780-80E1-CD34B8914FD3}"/>
                  </a:ext>
                </a:extLst>
              </p:cNvPr>
              <p:cNvSpPr/>
              <p:nvPr/>
            </p:nvSpPr>
            <p:spPr>
              <a:xfrm>
                <a:off x="9333753" y="4777859"/>
                <a:ext cx="1414841" cy="821121"/>
              </a:xfrm>
              <a:prstGeom prst="ellipse">
                <a:avLst/>
              </a:prstGeom>
              <a:solidFill>
                <a:schemeClr val="bg1">
                  <a:lumMod val="95000"/>
                </a:schemeClr>
              </a:solidFill>
              <a:ln>
                <a:noFill/>
              </a:ln>
            </p:spPr>
            <p:txBody>
              <a:bodyPr spcFirstLastPara="1" wrap="square" lIns="91425" tIns="91425" rIns="91425" bIns="91425" anchor="t"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“Profiles”</a:t>
                </a:r>
              </a:p>
              <a:p>
                <a:pPr algn="ctr" defTabSz="914400">
                  <a:buClr>
                    <a:srgbClr val="000000"/>
                  </a:buClr>
                  <a:buFont typeface="Arial"/>
                  <a:buNone/>
                </a:pPr>
                <a14:m>
                  <m:oMathPara xmlns:m="http://schemas.openxmlformats.org/officeDocument/2006/math">
                    <m:oMathParaPr>
                      <m:jc m:val="centerGroup"/>
                    </m:oMathParaPr>
                    <m:oMath xmlns:m="http://schemas.openxmlformats.org/officeDocument/2006/math">
                      <m:sSub>
                        <m:sSubPr>
                          <m:ctrlPr>
                            <a:rPr lang="en-US" sz="1200" i="1" kern="0" smtClean="0">
                              <a:solidFill>
                                <a:srgbClr val="000000"/>
                              </a:solidFill>
                              <a:latin typeface="Cambria Math" panose="02040503050406030204" pitchFamily="18" charset="0"/>
                              <a:sym typeface="Arial"/>
                            </a:rPr>
                          </m:ctrlPr>
                        </m:sSubPr>
                        <m:e>
                          <m:r>
                            <a:rPr lang="en-US" sz="1200" i="1" kern="0" smtClean="0">
                              <a:solidFill>
                                <a:srgbClr val="000000"/>
                              </a:solidFill>
                              <a:latin typeface="Cambria Math" panose="02040503050406030204" pitchFamily="18" charset="0"/>
                              <a:sym typeface="Arial"/>
                            </a:rPr>
                            <m:t>𝑃</m:t>
                          </m:r>
                        </m:e>
                        <m:sub>
                          <m:r>
                            <a:rPr lang="en-US" sz="1200" i="1" kern="0" smtClean="0">
                              <a:solidFill>
                                <a:srgbClr val="000000"/>
                              </a:solidFill>
                              <a:latin typeface="Cambria Math" panose="02040503050406030204" pitchFamily="18" charset="0"/>
                              <a:sym typeface="Arial"/>
                            </a:rPr>
                            <m:t>1</m:t>
                          </m:r>
                        </m:sub>
                      </m:sSub>
                      <m:r>
                        <a:rPr lang="en-US" sz="1200" i="1" kern="0" smtClean="0">
                          <a:solidFill>
                            <a:srgbClr val="000000"/>
                          </a:solidFill>
                          <a:latin typeface="Cambria Math" panose="02040503050406030204" pitchFamily="18" charset="0"/>
                          <a:sym typeface="Arial"/>
                        </a:rPr>
                        <m:t>,</m:t>
                      </m:r>
                      <m:sSub>
                        <m:sSubPr>
                          <m:ctrlPr>
                            <a:rPr lang="en-US" sz="1200" i="1" kern="0" smtClean="0">
                              <a:solidFill>
                                <a:srgbClr val="000000"/>
                              </a:solidFill>
                              <a:latin typeface="Cambria Math" panose="02040503050406030204" pitchFamily="18" charset="0"/>
                              <a:sym typeface="Arial"/>
                            </a:rPr>
                          </m:ctrlPr>
                        </m:sSubPr>
                        <m:e>
                          <m:r>
                            <a:rPr lang="en-US" sz="1200" i="1" kern="0" smtClean="0">
                              <a:solidFill>
                                <a:srgbClr val="000000"/>
                              </a:solidFill>
                              <a:latin typeface="Cambria Math" panose="02040503050406030204" pitchFamily="18" charset="0"/>
                              <a:sym typeface="Arial"/>
                            </a:rPr>
                            <m:t>𝑃</m:t>
                          </m:r>
                        </m:e>
                        <m:sub>
                          <m:r>
                            <a:rPr lang="en-US" sz="1200" i="1" kern="0" smtClean="0">
                              <a:solidFill>
                                <a:srgbClr val="000000"/>
                              </a:solidFill>
                              <a:latin typeface="Cambria Math" panose="02040503050406030204" pitchFamily="18" charset="0"/>
                              <a:sym typeface="Arial"/>
                            </a:rPr>
                            <m:t>2</m:t>
                          </m:r>
                        </m:sub>
                      </m:sSub>
                      <m:r>
                        <a:rPr lang="en-US" sz="1200" i="1" kern="0" smtClean="0">
                          <a:solidFill>
                            <a:srgbClr val="000000"/>
                          </a:solidFill>
                          <a:latin typeface="Cambria Math" panose="02040503050406030204" pitchFamily="18" charset="0"/>
                          <a:sym typeface="Arial"/>
                        </a:rPr>
                        <m:t>,…,</m:t>
                      </m:r>
                      <m:sSub>
                        <m:sSubPr>
                          <m:ctrlPr>
                            <a:rPr lang="en-US" sz="1200" i="1" kern="0" smtClean="0">
                              <a:solidFill>
                                <a:srgbClr val="000000"/>
                              </a:solidFill>
                              <a:latin typeface="Cambria Math" panose="02040503050406030204" pitchFamily="18" charset="0"/>
                              <a:sym typeface="Arial"/>
                            </a:rPr>
                          </m:ctrlPr>
                        </m:sSubPr>
                        <m:e>
                          <m:r>
                            <a:rPr lang="en-US" sz="1200" i="1" kern="0" smtClean="0">
                              <a:solidFill>
                                <a:srgbClr val="000000"/>
                              </a:solidFill>
                              <a:latin typeface="Cambria Math" panose="02040503050406030204" pitchFamily="18" charset="0"/>
                              <a:sym typeface="Arial"/>
                            </a:rPr>
                            <m:t>𝑃</m:t>
                          </m:r>
                        </m:e>
                        <m:sub>
                          <m:r>
                            <a:rPr lang="en-US" sz="1200" i="1" kern="0" smtClean="0">
                              <a:solidFill>
                                <a:srgbClr val="000000"/>
                              </a:solidFill>
                              <a:latin typeface="Cambria Math" panose="02040503050406030204" pitchFamily="18" charset="0"/>
                              <a:sym typeface="Arial"/>
                            </a:rPr>
                            <m:t>𝑛</m:t>
                          </m:r>
                        </m:sub>
                      </m:sSub>
                    </m:oMath>
                  </m:oMathPara>
                </a14:m>
                <a:endParaRPr sz="1200" kern="0" dirty="0">
                  <a:solidFill>
                    <a:srgbClr val="000000"/>
                  </a:solidFill>
                  <a:latin typeface="Century Gothic" panose="020B0502020202020204" pitchFamily="34" charset="0"/>
                  <a:cs typeface="Arial"/>
                  <a:sym typeface="Arial"/>
                </a:endParaRPr>
              </a:p>
            </p:txBody>
          </p:sp>
        </mc:Choice>
        <mc:Fallback xmlns="">
          <p:sp>
            <p:nvSpPr>
              <p:cNvPr id="114" name="Google Shape;477;p48">
                <a:extLst>
                  <a:ext uri="{FF2B5EF4-FFF2-40B4-BE49-F238E27FC236}">
                    <a16:creationId xmlns:a16="http://schemas.microsoft.com/office/drawing/2014/main" id="{302DCED4-94F6-4780-80E1-CD34B8914FD3}"/>
                  </a:ext>
                </a:extLst>
              </p:cNvPr>
              <p:cNvSpPr>
                <a:spLocks noRot="1" noChangeAspect="1" noMove="1" noResize="1" noEditPoints="1" noAdjustHandles="1" noChangeArrowheads="1" noChangeShapeType="1" noTextEdit="1"/>
              </p:cNvSpPr>
              <p:nvPr/>
            </p:nvSpPr>
            <p:spPr>
              <a:xfrm>
                <a:off x="9333753" y="4777859"/>
                <a:ext cx="1414841" cy="821121"/>
              </a:xfrm>
              <a:prstGeom prst="ellipse">
                <a:avLst/>
              </a:prstGeom>
              <a:blipFill>
                <a:blip r:embed="rId3"/>
                <a:stretch>
                  <a:fillRect/>
                </a:stretch>
              </a:blipFill>
              <a:ln>
                <a:noFill/>
              </a:ln>
            </p:spPr>
            <p:txBody>
              <a:bodyPr/>
              <a:lstStyle/>
              <a:p>
                <a:r>
                  <a:rPr lang="en-US">
                    <a:noFill/>
                  </a:rPr>
                  <a:t> </a:t>
                </a:r>
              </a:p>
            </p:txBody>
          </p:sp>
        </mc:Fallback>
      </mc:AlternateContent>
      <p:cxnSp>
        <p:nvCxnSpPr>
          <p:cNvPr id="115" name="Google Shape;522;p50">
            <a:extLst>
              <a:ext uri="{FF2B5EF4-FFF2-40B4-BE49-F238E27FC236}">
                <a16:creationId xmlns:a16="http://schemas.microsoft.com/office/drawing/2014/main" id="{509E91D3-1299-477F-8432-B5C304E3CBAE}"/>
              </a:ext>
            </a:extLst>
          </p:cNvPr>
          <p:cNvCxnSpPr>
            <a:cxnSpLocks/>
            <a:stCxn id="114" idx="2"/>
            <a:endCxn id="113" idx="6"/>
          </p:cNvCxnSpPr>
          <p:nvPr/>
        </p:nvCxnSpPr>
        <p:spPr>
          <a:xfrm rot="10800000" flipV="1">
            <a:off x="7567559" y="5188419"/>
            <a:ext cx="1766194" cy="222139"/>
          </a:xfrm>
          <a:prstGeom prst="curvedConnector3">
            <a:avLst>
              <a:gd name="adj1" fmla="val 50000"/>
            </a:avLst>
          </a:prstGeom>
          <a:noFill/>
          <a:ln w="38100" cap="flat" cmpd="sng">
            <a:solidFill>
              <a:schemeClr val="accent1">
                <a:lumMod val="50000"/>
              </a:schemeClr>
            </a:solidFill>
            <a:prstDash val="solid"/>
            <a:round/>
            <a:headEnd type="none" w="med" len="med"/>
            <a:tailEnd type="none" w="med" len="med"/>
          </a:ln>
        </p:spPr>
      </p:cxnSp>
      <p:cxnSp>
        <p:nvCxnSpPr>
          <p:cNvPr id="116" name="Google Shape;522;p50">
            <a:extLst>
              <a:ext uri="{FF2B5EF4-FFF2-40B4-BE49-F238E27FC236}">
                <a16:creationId xmlns:a16="http://schemas.microsoft.com/office/drawing/2014/main" id="{DFA627D1-551E-471A-BDD4-36381DF5A966}"/>
              </a:ext>
            </a:extLst>
          </p:cNvPr>
          <p:cNvCxnSpPr>
            <a:cxnSpLocks/>
            <a:stCxn id="114" idx="2"/>
            <a:endCxn id="112" idx="6"/>
          </p:cNvCxnSpPr>
          <p:nvPr/>
        </p:nvCxnSpPr>
        <p:spPr>
          <a:xfrm rot="10800000">
            <a:off x="7539745" y="4995942"/>
            <a:ext cx="1794008" cy="192479"/>
          </a:xfrm>
          <a:prstGeom prst="curvedConnector3">
            <a:avLst>
              <a:gd name="adj1" fmla="val 50000"/>
            </a:avLst>
          </a:prstGeom>
          <a:noFill/>
          <a:ln w="38100" cap="flat" cmpd="sng">
            <a:solidFill>
              <a:schemeClr val="accent1">
                <a:lumMod val="20000"/>
                <a:lumOff val="80000"/>
              </a:schemeClr>
            </a:solidFill>
            <a:prstDash val="solid"/>
            <a:round/>
            <a:headEnd type="none" w="med" len="med"/>
            <a:tailEnd type="none" w="med" len="med"/>
          </a:ln>
        </p:spPr>
      </p:cxnSp>
      <p:cxnSp>
        <p:nvCxnSpPr>
          <p:cNvPr id="117" name="Straight Connector 116">
            <a:extLst>
              <a:ext uri="{FF2B5EF4-FFF2-40B4-BE49-F238E27FC236}">
                <a16:creationId xmlns:a16="http://schemas.microsoft.com/office/drawing/2014/main" id="{7A7B15CB-5284-46E9-BE58-95FB5279E53D}"/>
              </a:ext>
            </a:extLst>
          </p:cNvPr>
          <p:cNvCxnSpPr>
            <a:cxnSpLocks/>
          </p:cNvCxnSpPr>
          <p:nvPr/>
        </p:nvCxnSpPr>
        <p:spPr>
          <a:xfrm>
            <a:off x="6497597" y="6011168"/>
            <a:ext cx="4235823" cy="0"/>
          </a:xfrm>
          <a:prstGeom prst="line">
            <a:avLst/>
          </a:prstGeom>
          <a:noFill/>
          <a:ln w="38100" cap="flat" cmpd="sng" algn="ctr">
            <a:solidFill>
              <a:schemeClr val="accent1">
                <a:lumMod val="20000"/>
                <a:lumOff val="80000"/>
              </a:schemeClr>
            </a:solidFill>
            <a:prstDash val="solid"/>
          </a:ln>
          <a:effectLst/>
        </p:spPr>
      </p:cxnSp>
      <p:cxnSp>
        <p:nvCxnSpPr>
          <p:cNvPr id="118" name="Straight Connector 117">
            <a:extLst>
              <a:ext uri="{FF2B5EF4-FFF2-40B4-BE49-F238E27FC236}">
                <a16:creationId xmlns:a16="http://schemas.microsoft.com/office/drawing/2014/main" id="{E3DC2F2B-06DD-4D19-9099-012701CED348}"/>
              </a:ext>
            </a:extLst>
          </p:cNvPr>
          <p:cNvCxnSpPr>
            <a:cxnSpLocks/>
          </p:cNvCxnSpPr>
          <p:nvPr/>
        </p:nvCxnSpPr>
        <p:spPr>
          <a:xfrm>
            <a:off x="6497596" y="6425786"/>
            <a:ext cx="4235824" cy="0"/>
          </a:xfrm>
          <a:prstGeom prst="line">
            <a:avLst/>
          </a:prstGeom>
          <a:noFill/>
          <a:ln w="38100" cap="flat" cmpd="sng" algn="ctr">
            <a:solidFill>
              <a:schemeClr val="accent1">
                <a:lumMod val="50000"/>
              </a:schemeClr>
            </a:solidFill>
            <a:prstDash val="solid"/>
          </a:ln>
          <a:effectLst/>
        </p:spPr>
      </p:cxnSp>
      <p:sp>
        <p:nvSpPr>
          <p:cNvPr id="119" name="Rectangle 118">
            <a:extLst>
              <a:ext uri="{FF2B5EF4-FFF2-40B4-BE49-F238E27FC236}">
                <a16:creationId xmlns:a16="http://schemas.microsoft.com/office/drawing/2014/main" id="{A9C57B34-84FF-46BE-9271-67CF53084F0F}"/>
              </a:ext>
            </a:extLst>
          </p:cNvPr>
          <p:cNvSpPr/>
          <p:nvPr/>
        </p:nvSpPr>
        <p:spPr>
          <a:xfrm>
            <a:off x="5758642" y="6271897"/>
            <a:ext cx="724878"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QUAN</a:t>
            </a:r>
            <a:endParaRPr lang="en-US" sz="1400" kern="0" dirty="0">
              <a:solidFill>
                <a:srgbClr val="000000"/>
              </a:solidFill>
              <a:latin typeface="Arial"/>
              <a:cs typeface="Arial"/>
              <a:sym typeface="Arial"/>
            </a:endParaRPr>
          </a:p>
        </p:txBody>
      </p:sp>
      <p:sp>
        <p:nvSpPr>
          <p:cNvPr id="120" name="Rectangle 119">
            <a:extLst>
              <a:ext uri="{FF2B5EF4-FFF2-40B4-BE49-F238E27FC236}">
                <a16:creationId xmlns:a16="http://schemas.microsoft.com/office/drawing/2014/main" id="{8A7E460A-F3BE-441C-B101-44EF2FDFDF40}"/>
              </a:ext>
            </a:extLst>
          </p:cNvPr>
          <p:cNvSpPr/>
          <p:nvPr/>
        </p:nvSpPr>
        <p:spPr>
          <a:xfrm>
            <a:off x="5758642" y="5857279"/>
            <a:ext cx="675185" cy="307777"/>
          </a:xfrm>
          <a:prstGeom prst="rect">
            <a:avLst/>
          </a:prstGeom>
        </p:spPr>
        <p:txBody>
          <a:bodyPr wrap="none">
            <a:spAutoFit/>
          </a:bodyPr>
          <a:lstStyle/>
          <a:p>
            <a:pP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QUAL</a:t>
            </a:r>
            <a:endParaRPr lang="en-US" sz="1400" kern="0" dirty="0">
              <a:solidFill>
                <a:srgbClr val="000000"/>
              </a:solidFill>
              <a:latin typeface="Arial"/>
              <a:cs typeface="Arial"/>
              <a:sym typeface="Arial"/>
            </a:endParaRPr>
          </a:p>
        </p:txBody>
      </p:sp>
      <p:sp>
        <p:nvSpPr>
          <p:cNvPr id="121" name="Google Shape;477;p48">
            <a:extLst>
              <a:ext uri="{FF2B5EF4-FFF2-40B4-BE49-F238E27FC236}">
                <a16:creationId xmlns:a16="http://schemas.microsoft.com/office/drawing/2014/main" id="{F68FB08E-7FC7-4439-A637-AF7177CE6DD9}"/>
              </a:ext>
            </a:extLst>
          </p:cNvPr>
          <p:cNvSpPr/>
          <p:nvPr/>
        </p:nvSpPr>
        <p:spPr>
          <a:xfrm>
            <a:off x="6483521" y="5822746"/>
            <a:ext cx="1056224" cy="376842"/>
          </a:xfrm>
          <a:prstGeom prst="ellipse">
            <a:avLst/>
          </a:prstGeom>
          <a:solidFill>
            <a:schemeClr val="accent1">
              <a:lumMod val="20000"/>
              <a:lumOff val="80000"/>
            </a:schemeClr>
          </a:solidFill>
          <a:ln>
            <a:solidFill>
              <a:schemeClr val="accent1">
                <a:lumMod val="20000"/>
                <a:lumOff val="80000"/>
              </a:schemeClr>
            </a:solidFill>
          </a:ln>
        </p:spPr>
        <p:txBody>
          <a:bodyPr spcFirstLastPara="1" wrap="square" lIns="91425" tIns="91425" rIns="91425" bIns="91425" anchor="ctr"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Outliers</a:t>
            </a:r>
            <a:endParaRPr sz="1200" kern="0" dirty="0">
              <a:solidFill>
                <a:srgbClr val="000000"/>
              </a:solidFill>
              <a:latin typeface="Century Gothic" panose="020B0502020202020204" pitchFamily="34" charset="0"/>
              <a:cs typeface="Arial"/>
              <a:sym typeface="Arial"/>
            </a:endParaRPr>
          </a:p>
        </p:txBody>
      </p:sp>
      <p:cxnSp>
        <p:nvCxnSpPr>
          <p:cNvPr id="122" name="Straight Arrow Connector 121">
            <a:extLst>
              <a:ext uri="{FF2B5EF4-FFF2-40B4-BE49-F238E27FC236}">
                <a16:creationId xmlns:a16="http://schemas.microsoft.com/office/drawing/2014/main" id="{DFF229D6-52CF-49DE-A98A-E9B38F918E77}"/>
              </a:ext>
            </a:extLst>
          </p:cNvPr>
          <p:cNvCxnSpPr>
            <a:cxnSpLocks/>
            <a:stCxn id="121" idx="6"/>
            <a:endCxn id="123" idx="1"/>
          </p:cNvCxnSpPr>
          <p:nvPr/>
        </p:nvCxnSpPr>
        <p:spPr>
          <a:xfrm>
            <a:off x="7539745" y="6011167"/>
            <a:ext cx="315445" cy="275737"/>
          </a:xfrm>
          <a:prstGeom prst="straightConnector1">
            <a:avLst/>
          </a:prstGeom>
          <a:noFill/>
          <a:ln w="9525" cap="flat" cmpd="sng" algn="ctr">
            <a:solidFill>
              <a:srgbClr val="000000">
                <a:shade val="95000"/>
                <a:satMod val="105000"/>
              </a:srgbClr>
            </a:solidFill>
            <a:prstDash val="solid"/>
            <a:tailEnd type="triangle"/>
          </a:ln>
          <a:effectLst/>
        </p:spPr>
      </p:cxnSp>
      <p:sp>
        <p:nvSpPr>
          <p:cNvPr id="123" name="Google Shape;477;p48">
            <a:extLst>
              <a:ext uri="{FF2B5EF4-FFF2-40B4-BE49-F238E27FC236}">
                <a16:creationId xmlns:a16="http://schemas.microsoft.com/office/drawing/2014/main" id="{D51740D6-4D8A-46E8-BE22-6D4D55E72062}"/>
              </a:ext>
            </a:extLst>
          </p:cNvPr>
          <p:cNvSpPr/>
          <p:nvPr/>
        </p:nvSpPr>
        <p:spPr>
          <a:xfrm>
            <a:off x="7730475" y="6231717"/>
            <a:ext cx="851609" cy="376842"/>
          </a:xfrm>
          <a:prstGeom prst="ellipse">
            <a:avLst/>
          </a:prstGeom>
          <a:solidFill>
            <a:schemeClr val="accent1">
              <a:lumMod val="75000"/>
            </a:schemeClr>
          </a:solidFill>
          <a:ln>
            <a:solidFill>
              <a:schemeClr val="accent1">
                <a:lumMod val="50000"/>
              </a:schemeClr>
            </a:solid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rPr>
              <a:t>Data</a:t>
            </a:r>
            <a:endParaRPr kumimoji="0"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endParaRPr>
          </a:p>
        </p:txBody>
      </p:sp>
      <p:sp>
        <p:nvSpPr>
          <p:cNvPr id="124" name="Rectangle 123">
            <a:extLst>
              <a:ext uri="{FF2B5EF4-FFF2-40B4-BE49-F238E27FC236}">
                <a16:creationId xmlns:a16="http://schemas.microsoft.com/office/drawing/2014/main" id="{DCA251CB-ACD1-4FFC-8A37-98FD8572D31E}"/>
              </a:ext>
            </a:extLst>
          </p:cNvPr>
          <p:cNvSpPr/>
          <p:nvPr/>
        </p:nvSpPr>
        <p:spPr>
          <a:xfrm>
            <a:off x="6454038" y="6155974"/>
            <a:ext cx="1327608" cy="307777"/>
          </a:xfrm>
          <a:prstGeom prst="rect">
            <a:avLst/>
          </a:prstGeom>
        </p:spPr>
        <p:txBody>
          <a:bodyPr wrap="none">
            <a:spAutoFit/>
          </a:bodyPr>
          <a:lstStyle/>
          <a:p>
            <a:pPr algn="ct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Examine with</a:t>
            </a:r>
          </a:p>
        </p:txBody>
      </p:sp>
      <p:sp>
        <p:nvSpPr>
          <p:cNvPr id="125" name="Google Shape;477;p48">
            <a:extLst>
              <a:ext uri="{FF2B5EF4-FFF2-40B4-BE49-F238E27FC236}">
                <a16:creationId xmlns:a16="http://schemas.microsoft.com/office/drawing/2014/main" id="{0E1F7D34-1D96-4A42-BC12-C5FFF346B611}"/>
              </a:ext>
            </a:extLst>
          </p:cNvPr>
          <p:cNvSpPr/>
          <p:nvPr/>
        </p:nvSpPr>
        <p:spPr>
          <a:xfrm>
            <a:off x="8675487" y="6242687"/>
            <a:ext cx="1056224" cy="376842"/>
          </a:xfrm>
          <a:prstGeom prst="ellipse">
            <a:avLst/>
          </a:prstGeom>
          <a:solidFill>
            <a:schemeClr val="accent1">
              <a:lumMod val="75000"/>
            </a:schemeClr>
          </a:solidFill>
          <a:ln>
            <a:solidFill>
              <a:schemeClr val="accent1">
                <a:lumMod val="50000"/>
              </a:schemeClr>
            </a:solid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rPr>
              <a:t>Outliers</a:t>
            </a:r>
            <a:endParaRPr kumimoji="0" sz="1200" b="0" i="0" u="none" strike="noStrike" kern="0" cap="none" spc="0" normalizeH="0" baseline="0" noProof="0" dirty="0">
              <a:ln>
                <a:noFill/>
              </a:ln>
              <a:solidFill>
                <a:schemeClr val="bg1"/>
              </a:solidFill>
              <a:effectLst/>
              <a:uLnTx/>
              <a:uFillTx/>
              <a:latin typeface="Century Gothic" panose="020B0502020202020204" pitchFamily="34" charset="0"/>
              <a:cs typeface="Arial"/>
              <a:sym typeface="Arial"/>
            </a:endParaRPr>
          </a:p>
        </p:txBody>
      </p:sp>
      <p:sp>
        <p:nvSpPr>
          <p:cNvPr id="126" name="Google Shape;477;p48">
            <a:extLst>
              <a:ext uri="{FF2B5EF4-FFF2-40B4-BE49-F238E27FC236}">
                <a16:creationId xmlns:a16="http://schemas.microsoft.com/office/drawing/2014/main" id="{CE34032F-CB49-4950-A300-810DC5D7B98E}"/>
              </a:ext>
            </a:extLst>
          </p:cNvPr>
          <p:cNvSpPr/>
          <p:nvPr/>
        </p:nvSpPr>
        <p:spPr>
          <a:xfrm>
            <a:off x="9953492" y="5793776"/>
            <a:ext cx="793376" cy="376842"/>
          </a:xfrm>
          <a:prstGeom prst="ellipse">
            <a:avLst/>
          </a:prstGeom>
          <a:solidFill>
            <a:schemeClr val="accent1">
              <a:lumMod val="20000"/>
              <a:lumOff val="80000"/>
            </a:schemeClr>
          </a:solidFill>
          <a:ln>
            <a:solidFill>
              <a:schemeClr val="accent1">
                <a:lumMod val="20000"/>
                <a:lumOff val="80000"/>
              </a:schemeClr>
            </a:solidFill>
          </a:ln>
        </p:spPr>
        <p:txBody>
          <a:bodyPr spcFirstLastPara="1" wrap="square" lIns="91425" tIns="91425" rIns="91425" bIns="91425" anchor="ctr" anchorCtr="0">
            <a:noAutofit/>
          </a:bodyPr>
          <a:lstStyle/>
          <a:p>
            <a:pPr algn="ctr" defTabSz="914400">
              <a:buClr>
                <a:srgbClr val="000000"/>
              </a:buClr>
              <a:buFont typeface="Arial"/>
              <a:buNone/>
            </a:pPr>
            <a:r>
              <a:rPr lang="en-US" sz="1200" kern="0" dirty="0">
                <a:solidFill>
                  <a:srgbClr val="000000"/>
                </a:solidFill>
                <a:latin typeface="Century Gothic" panose="020B0502020202020204" pitchFamily="34" charset="0"/>
                <a:cs typeface="Arial"/>
                <a:sym typeface="Arial"/>
              </a:rPr>
              <a:t>Data</a:t>
            </a:r>
            <a:endParaRPr sz="1200" kern="0" dirty="0">
              <a:solidFill>
                <a:srgbClr val="000000"/>
              </a:solidFill>
              <a:latin typeface="Century Gothic" panose="020B0502020202020204" pitchFamily="34" charset="0"/>
              <a:cs typeface="Arial"/>
              <a:sym typeface="Arial"/>
            </a:endParaRPr>
          </a:p>
        </p:txBody>
      </p:sp>
      <p:cxnSp>
        <p:nvCxnSpPr>
          <p:cNvPr id="127" name="Straight Arrow Connector 126">
            <a:extLst>
              <a:ext uri="{FF2B5EF4-FFF2-40B4-BE49-F238E27FC236}">
                <a16:creationId xmlns:a16="http://schemas.microsoft.com/office/drawing/2014/main" id="{88D8D35F-EF43-4051-8BAE-4A598978E215}"/>
              </a:ext>
            </a:extLst>
          </p:cNvPr>
          <p:cNvCxnSpPr>
            <a:cxnSpLocks/>
            <a:stCxn id="125" idx="7"/>
            <a:endCxn id="126" idx="3"/>
          </p:cNvCxnSpPr>
          <p:nvPr/>
        </p:nvCxnSpPr>
        <p:spPr>
          <a:xfrm flipV="1">
            <a:off x="9577031" y="6115431"/>
            <a:ext cx="492648" cy="182443"/>
          </a:xfrm>
          <a:prstGeom prst="straightConnector1">
            <a:avLst/>
          </a:prstGeom>
          <a:noFill/>
          <a:ln w="9525" cap="flat" cmpd="sng" algn="ctr">
            <a:solidFill>
              <a:srgbClr val="000000">
                <a:shade val="95000"/>
                <a:satMod val="105000"/>
              </a:srgbClr>
            </a:solidFill>
            <a:prstDash val="solid"/>
            <a:tailEnd type="triangle"/>
          </a:ln>
          <a:effectLst/>
        </p:spPr>
      </p:cxnSp>
      <p:sp>
        <p:nvSpPr>
          <p:cNvPr id="128" name="Rectangle 127">
            <a:extLst>
              <a:ext uri="{FF2B5EF4-FFF2-40B4-BE49-F238E27FC236}">
                <a16:creationId xmlns:a16="http://schemas.microsoft.com/office/drawing/2014/main" id="{13D47D7D-08D4-42C2-8944-798429E30F79}"/>
              </a:ext>
            </a:extLst>
          </p:cNvPr>
          <p:cNvSpPr/>
          <p:nvPr/>
        </p:nvSpPr>
        <p:spPr>
          <a:xfrm>
            <a:off x="8506791" y="5979282"/>
            <a:ext cx="1324402" cy="307777"/>
          </a:xfrm>
          <a:prstGeom prst="rect">
            <a:avLst/>
          </a:prstGeom>
        </p:spPr>
        <p:txBody>
          <a:bodyPr wrap="none">
            <a:spAutoFit/>
          </a:bodyPr>
          <a:lstStyle/>
          <a:p>
            <a:pPr algn="ctr" defTabSz="914400">
              <a:buClr>
                <a:srgbClr val="000000"/>
              </a:buClr>
              <a:buFont typeface="Arial"/>
              <a:buNone/>
            </a:pPr>
            <a:r>
              <a:rPr lang="en-US" sz="1400" kern="0" dirty="0">
                <a:solidFill>
                  <a:srgbClr val="000000"/>
                </a:solidFill>
                <a:latin typeface="Century Gothic" panose="020B0502020202020204" pitchFamily="34" charset="0"/>
                <a:cs typeface="Arial"/>
                <a:sym typeface="Arial"/>
              </a:rPr>
              <a:t>Examine with</a:t>
            </a:r>
          </a:p>
        </p:txBody>
      </p:sp>
    </p:spTree>
    <p:extLst>
      <p:ext uri="{BB962C8B-B14F-4D97-AF65-F5344CB8AC3E}">
        <p14:creationId xmlns:p14="http://schemas.microsoft.com/office/powerpoint/2010/main" val="322154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par>
                                <p:cTn id="8" presetID="10" presetClass="entr" presetSubtype="0" fill="hold"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fade">
                                      <p:cBhvr>
                                        <p:cTn id="13" dur="500"/>
                                        <p:tgtEl>
                                          <p:spTgt spid="7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fade">
                                      <p:cBhvr>
                                        <p:cTn id="16" dur="500"/>
                                        <p:tgtEl>
                                          <p:spTgt spid="7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par>
                                <p:cTn id="20" presetID="10" presetClass="entr" presetSubtype="0" fill="hold" nodeType="with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500"/>
                                        <p:tgtEl>
                                          <p:spTgt spid="7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500"/>
                                        <p:tgtEl>
                                          <p:spTgt spid="81"/>
                                        </p:tgtEl>
                                      </p:cBhvr>
                                    </p:animEffect>
                                  </p:childTnLst>
                                </p:cTn>
                              </p:par>
                              <p:par>
                                <p:cTn id="35" presetID="10" presetClass="entr" presetSubtype="0" fill="hold"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500"/>
                                        <p:tgtEl>
                                          <p:spTgt spid="8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par>
                                <p:cTn id="46" presetID="10" presetClass="entr" presetSubtype="0" fill="hold" nodeType="with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fade">
                                      <p:cBhvr>
                                        <p:cTn id="48" dur="500"/>
                                        <p:tgtEl>
                                          <p:spTgt spid="8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7"/>
                                        </p:tgtEl>
                                        <p:attrNameLst>
                                          <p:attrName>style.visibility</p:attrName>
                                        </p:attrNameLst>
                                      </p:cBhvr>
                                      <p:to>
                                        <p:strVal val="visible"/>
                                      </p:to>
                                    </p:set>
                                    <p:animEffect transition="in" filter="fade">
                                      <p:cBhvr>
                                        <p:cTn id="51" dur="500"/>
                                        <p:tgtEl>
                                          <p:spTgt spid="8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fade">
                                      <p:cBhvr>
                                        <p:cTn id="54" dur="500"/>
                                        <p:tgtEl>
                                          <p:spTgt spid="8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fade">
                                      <p:cBhvr>
                                        <p:cTn id="57" dur="500"/>
                                        <p:tgtEl>
                                          <p:spTgt spid="8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fade">
                                      <p:cBhvr>
                                        <p:cTn id="63" dur="500"/>
                                        <p:tgtEl>
                                          <p:spTgt spid="9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fade">
                                      <p:cBhvr>
                                        <p:cTn id="66" dur="500"/>
                                        <p:tgtEl>
                                          <p:spTgt spid="9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3"/>
                                        </p:tgtEl>
                                        <p:attrNameLst>
                                          <p:attrName>style.visibility</p:attrName>
                                        </p:attrNameLst>
                                      </p:cBhvr>
                                      <p:to>
                                        <p:strVal val="visible"/>
                                      </p:to>
                                    </p:set>
                                    <p:animEffect transition="in" filter="fade">
                                      <p:cBhvr>
                                        <p:cTn id="69" dur="500"/>
                                        <p:tgtEl>
                                          <p:spTgt spid="9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500"/>
                                        <p:tgtEl>
                                          <p:spTgt spid="9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6"/>
                                        </p:tgtEl>
                                        <p:attrNameLst>
                                          <p:attrName>style.visibility</p:attrName>
                                        </p:attrNameLst>
                                      </p:cBhvr>
                                      <p:to>
                                        <p:strVal val="visible"/>
                                      </p:to>
                                    </p:set>
                                    <p:animEffect transition="in" filter="fade">
                                      <p:cBhvr>
                                        <p:cTn id="75" dur="500"/>
                                        <p:tgtEl>
                                          <p:spTgt spid="9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500"/>
                                        <p:tgtEl>
                                          <p:spTgt spid="9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95"/>
                                        </p:tgtEl>
                                        <p:attrNameLst>
                                          <p:attrName>style.visibility</p:attrName>
                                        </p:attrNameLst>
                                      </p:cBhvr>
                                      <p:to>
                                        <p:strVal val="visible"/>
                                      </p:to>
                                    </p:set>
                                    <p:animEffect transition="in" filter="fade">
                                      <p:cBhvr>
                                        <p:cTn id="81" dur="500"/>
                                        <p:tgtEl>
                                          <p:spTgt spid="9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500"/>
                                        <p:tgtEl>
                                          <p:spTgt spid="99"/>
                                        </p:tgtEl>
                                      </p:cBhvr>
                                    </p:animEffect>
                                  </p:childTnLst>
                                </p:cTn>
                              </p:par>
                              <p:par>
                                <p:cTn id="90" presetID="10" presetClass="entr" presetSubtype="0" fill="hold" nodeType="withEffect">
                                  <p:stCondLst>
                                    <p:cond delay="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500"/>
                                        <p:tgtEl>
                                          <p:spTgt spid="10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2"/>
                                        </p:tgtEl>
                                        <p:attrNameLst>
                                          <p:attrName>style.visibility</p:attrName>
                                        </p:attrNameLst>
                                      </p:cBhvr>
                                      <p:to>
                                        <p:strVal val="visible"/>
                                      </p:to>
                                    </p:set>
                                    <p:animEffect transition="in" filter="fade">
                                      <p:cBhvr>
                                        <p:cTn id="98" dur="500"/>
                                        <p:tgtEl>
                                          <p:spTgt spid="10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animEffect transition="in" filter="fade">
                                      <p:cBhvr>
                                        <p:cTn id="101" dur="500"/>
                                        <p:tgtEl>
                                          <p:spTgt spid="103"/>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04"/>
                                        </p:tgtEl>
                                        <p:attrNameLst>
                                          <p:attrName>style.visibility</p:attrName>
                                        </p:attrNameLst>
                                      </p:cBhvr>
                                      <p:to>
                                        <p:strVal val="visible"/>
                                      </p:to>
                                    </p:set>
                                    <p:animEffect transition="in" filter="fade">
                                      <p:cBhvr>
                                        <p:cTn id="104" dur="500"/>
                                        <p:tgtEl>
                                          <p:spTgt spid="10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05"/>
                                        </p:tgtEl>
                                        <p:attrNameLst>
                                          <p:attrName>style.visibility</p:attrName>
                                        </p:attrNameLst>
                                      </p:cBhvr>
                                      <p:to>
                                        <p:strVal val="visible"/>
                                      </p:to>
                                    </p:set>
                                    <p:animEffect transition="in" filter="fade">
                                      <p:cBhvr>
                                        <p:cTn id="107" dur="500"/>
                                        <p:tgtEl>
                                          <p:spTgt spid="105"/>
                                        </p:tgtEl>
                                      </p:cBhvr>
                                    </p:animEffect>
                                  </p:childTnLst>
                                </p:cTn>
                              </p:par>
                              <p:par>
                                <p:cTn id="108" presetID="10" presetClass="entr" presetSubtype="0" fill="hold" nodeType="withEffect">
                                  <p:stCondLst>
                                    <p:cond delay="0"/>
                                  </p:stCondLst>
                                  <p:childTnLst>
                                    <p:set>
                                      <p:cBhvr>
                                        <p:cTn id="109" dur="1" fill="hold">
                                          <p:stCondLst>
                                            <p:cond delay="0"/>
                                          </p:stCondLst>
                                        </p:cTn>
                                        <p:tgtEl>
                                          <p:spTgt spid="106"/>
                                        </p:tgtEl>
                                        <p:attrNameLst>
                                          <p:attrName>style.visibility</p:attrName>
                                        </p:attrNameLst>
                                      </p:cBhvr>
                                      <p:to>
                                        <p:strVal val="visible"/>
                                      </p:to>
                                    </p:set>
                                    <p:animEffect transition="in" filter="fade">
                                      <p:cBhvr>
                                        <p:cTn id="110" dur="500"/>
                                        <p:tgtEl>
                                          <p:spTgt spid="106"/>
                                        </p:tgtEl>
                                      </p:cBhvr>
                                    </p:animEffect>
                                  </p:childTnLst>
                                </p:cTn>
                              </p:par>
                              <p:par>
                                <p:cTn id="111" presetID="10" presetClass="entr" presetSubtype="0" fill="hold" nodeType="withEffect">
                                  <p:stCondLst>
                                    <p:cond delay="0"/>
                                  </p:stCondLst>
                                  <p:childTnLst>
                                    <p:set>
                                      <p:cBhvr>
                                        <p:cTn id="112" dur="1" fill="hold">
                                          <p:stCondLst>
                                            <p:cond delay="0"/>
                                          </p:stCondLst>
                                        </p:cTn>
                                        <p:tgtEl>
                                          <p:spTgt spid="107"/>
                                        </p:tgtEl>
                                        <p:attrNameLst>
                                          <p:attrName>style.visibility</p:attrName>
                                        </p:attrNameLst>
                                      </p:cBhvr>
                                      <p:to>
                                        <p:strVal val="visible"/>
                                      </p:to>
                                    </p:set>
                                    <p:animEffect transition="in" filter="fade">
                                      <p:cBhvr>
                                        <p:cTn id="113" dur="500"/>
                                        <p:tgtEl>
                                          <p:spTgt spid="107"/>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108"/>
                                        </p:tgtEl>
                                        <p:attrNameLst>
                                          <p:attrName>style.visibility</p:attrName>
                                        </p:attrNameLst>
                                      </p:cBhvr>
                                      <p:to>
                                        <p:strVal val="visible"/>
                                      </p:to>
                                    </p:set>
                                    <p:animEffect transition="in" filter="fade">
                                      <p:cBhvr>
                                        <p:cTn id="118" dur="500"/>
                                        <p:tgtEl>
                                          <p:spTgt spid="108"/>
                                        </p:tgtEl>
                                      </p:cBhvr>
                                    </p:animEffect>
                                  </p:childTnLst>
                                </p:cTn>
                              </p:par>
                              <p:par>
                                <p:cTn id="119" presetID="10" presetClass="entr" presetSubtype="0" fill="hold" nodeType="withEffect">
                                  <p:stCondLst>
                                    <p:cond delay="0"/>
                                  </p:stCondLst>
                                  <p:childTnLst>
                                    <p:set>
                                      <p:cBhvr>
                                        <p:cTn id="120" dur="1" fill="hold">
                                          <p:stCondLst>
                                            <p:cond delay="0"/>
                                          </p:stCondLst>
                                        </p:cTn>
                                        <p:tgtEl>
                                          <p:spTgt spid="109"/>
                                        </p:tgtEl>
                                        <p:attrNameLst>
                                          <p:attrName>style.visibility</p:attrName>
                                        </p:attrNameLst>
                                      </p:cBhvr>
                                      <p:to>
                                        <p:strVal val="visible"/>
                                      </p:to>
                                    </p:set>
                                    <p:animEffect transition="in" filter="fade">
                                      <p:cBhvr>
                                        <p:cTn id="121" dur="500"/>
                                        <p:tgtEl>
                                          <p:spTgt spid="10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10"/>
                                        </p:tgtEl>
                                        <p:attrNameLst>
                                          <p:attrName>style.visibility</p:attrName>
                                        </p:attrNameLst>
                                      </p:cBhvr>
                                      <p:to>
                                        <p:strVal val="visible"/>
                                      </p:to>
                                    </p:set>
                                    <p:animEffect transition="in" filter="fade">
                                      <p:cBhvr>
                                        <p:cTn id="124" dur="500"/>
                                        <p:tgtEl>
                                          <p:spTgt spid="110"/>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11"/>
                                        </p:tgtEl>
                                        <p:attrNameLst>
                                          <p:attrName>style.visibility</p:attrName>
                                        </p:attrNameLst>
                                      </p:cBhvr>
                                      <p:to>
                                        <p:strVal val="visible"/>
                                      </p:to>
                                    </p:set>
                                    <p:animEffect transition="in" filter="fade">
                                      <p:cBhvr>
                                        <p:cTn id="127" dur="500"/>
                                        <p:tgtEl>
                                          <p:spTgt spid="111"/>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12"/>
                                        </p:tgtEl>
                                        <p:attrNameLst>
                                          <p:attrName>style.visibility</p:attrName>
                                        </p:attrNameLst>
                                      </p:cBhvr>
                                      <p:to>
                                        <p:strVal val="visible"/>
                                      </p:to>
                                    </p:set>
                                    <p:animEffect transition="in" filter="fade">
                                      <p:cBhvr>
                                        <p:cTn id="130" dur="500"/>
                                        <p:tgtEl>
                                          <p:spTgt spid="11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113"/>
                                        </p:tgtEl>
                                        <p:attrNameLst>
                                          <p:attrName>style.visibility</p:attrName>
                                        </p:attrNameLst>
                                      </p:cBhvr>
                                      <p:to>
                                        <p:strVal val="visible"/>
                                      </p:to>
                                    </p:set>
                                    <p:animEffect transition="in" filter="fade">
                                      <p:cBhvr>
                                        <p:cTn id="133" dur="500"/>
                                        <p:tgtEl>
                                          <p:spTgt spid="113"/>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14"/>
                                        </p:tgtEl>
                                        <p:attrNameLst>
                                          <p:attrName>style.visibility</p:attrName>
                                        </p:attrNameLst>
                                      </p:cBhvr>
                                      <p:to>
                                        <p:strVal val="visible"/>
                                      </p:to>
                                    </p:set>
                                    <p:animEffect transition="in" filter="fade">
                                      <p:cBhvr>
                                        <p:cTn id="136" dur="500"/>
                                        <p:tgtEl>
                                          <p:spTgt spid="114"/>
                                        </p:tgtEl>
                                      </p:cBhvr>
                                    </p:animEffect>
                                  </p:childTnLst>
                                </p:cTn>
                              </p:par>
                              <p:par>
                                <p:cTn id="137" presetID="10" presetClass="entr" presetSubtype="0" fill="hold" nodeType="withEffect">
                                  <p:stCondLst>
                                    <p:cond delay="0"/>
                                  </p:stCondLst>
                                  <p:childTnLst>
                                    <p:set>
                                      <p:cBhvr>
                                        <p:cTn id="138" dur="1" fill="hold">
                                          <p:stCondLst>
                                            <p:cond delay="0"/>
                                          </p:stCondLst>
                                        </p:cTn>
                                        <p:tgtEl>
                                          <p:spTgt spid="115"/>
                                        </p:tgtEl>
                                        <p:attrNameLst>
                                          <p:attrName>style.visibility</p:attrName>
                                        </p:attrNameLst>
                                      </p:cBhvr>
                                      <p:to>
                                        <p:strVal val="visible"/>
                                      </p:to>
                                    </p:set>
                                    <p:animEffect transition="in" filter="fade">
                                      <p:cBhvr>
                                        <p:cTn id="139" dur="500"/>
                                        <p:tgtEl>
                                          <p:spTgt spid="115"/>
                                        </p:tgtEl>
                                      </p:cBhvr>
                                    </p:animEffect>
                                  </p:childTnLst>
                                </p:cTn>
                              </p:par>
                              <p:par>
                                <p:cTn id="140" presetID="10" presetClass="entr" presetSubtype="0" fill="hold" nodeType="withEffect">
                                  <p:stCondLst>
                                    <p:cond delay="0"/>
                                  </p:stCondLst>
                                  <p:childTnLst>
                                    <p:set>
                                      <p:cBhvr>
                                        <p:cTn id="141" dur="1" fill="hold">
                                          <p:stCondLst>
                                            <p:cond delay="0"/>
                                          </p:stCondLst>
                                        </p:cTn>
                                        <p:tgtEl>
                                          <p:spTgt spid="116"/>
                                        </p:tgtEl>
                                        <p:attrNameLst>
                                          <p:attrName>style.visibility</p:attrName>
                                        </p:attrNameLst>
                                      </p:cBhvr>
                                      <p:to>
                                        <p:strVal val="visible"/>
                                      </p:to>
                                    </p:set>
                                    <p:animEffect transition="in" filter="fade">
                                      <p:cBhvr>
                                        <p:cTn id="142" dur="500"/>
                                        <p:tgtEl>
                                          <p:spTgt spid="116"/>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117"/>
                                        </p:tgtEl>
                                        <p:attrNameLst>
                                          <p:attrName>style.visibility</p:attrName>
                                        </p:attrNameLst>
                                      </p:cBhvr>
                                      <p:to>
                                        <p:strVal val="visible"/>
                                      </p:to>
                                    </p:set>
                                    <p:animEffect transition="in" filter="fade">
                                      <p:cBhvr>
                                        <p:cTn id="147" dur="500"/>
                                        <p:tgtEl>
                                          <p:spTgt spid="117"/>
                                        </p:tgtEl>
                                      </p:cBhvr>
                                    </p:animEffect>
                                  </p:childTnLst>
                                </p:cTn>
                              </p:par>
                              <p:par>
                                <p:cTn id="148" presetID="10" presetClass="entr" presetSubtype="0" fill="hold" nodeType="withEffect">
                                  <p:stCondLst>
                                    <p:cond delay="0"/>
                                  </p:stCondLst>
                                  <p:childTnLst>
                                    <p:set>
                                      <p:cBhvr>
                                        <p:cTn id="149" dur="1" fill="hold">
                                          <p:stCondLst>
                                            <p:cond delay="0"/>
                                          </p:stCondLst>
                                        </p:cTn>
                                        <p:tgtEl>
                                          <p:spTgt spid="118"/>
                                        </p:tgtEl>
                                        <p:attrNameLst>
                                          <p:attrName>style.visibility</p:attrName>
                                        </p:attrNameLst>
                                      </p:cBhvr>
                                      <p:to>
                                        <p:strVal val="visible"/>
                                      </p:to>
                                    </p:set>
                                    <p:animEffect transition="in" filter="fade">
                                      <p:cBhvr>
                                        <p:cTn id="150" dur="500"/>
                                        <p:tgtEl>
                                          <p:spTgt spid="118"/>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19"/>
                                        </p:tgtEl>
                                        <p:attrNameLst>
                                          <p:attrName>style.visibility</p:attrName>
                                        </p:attrNameLst>
                                      </p:cBhvr>
                                      <p:to>
                                        <p:strVal val="visible"/>
                                      </p:to>
                                    </p:set>
                                    <p:animEffect transition="in" filter="fade">
                                      <p:cBhvr>
                                        <p:cTn id="153" dur="500"/>
                                        <p:tgtEl>
                                          <p:spTgt spid="119"/>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120"/>
                                        </p:tgtEl>
                                        <p:attrNameLst>
                                          <p:attrName>style.visibility</p:attrName>
                                        </p:attrNameLst>
                                      </p:cBhvr>
                                      <p:to>
                                        <p:strVal val="visible"/>
                                      </p:to>
                                    </p:set>
                                    <p:animEffect transition="in" filter="fade">
                                      <p:cBhvr>
                                        <p:cTn id="156" dur="500"/>
                                        <p:tgtEl>
                                          <p:spTgt spid="120"/>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21"/>
                                        </p:tgtEl>
                                        <p:attrNameLst>
                                          <p:attrName>style.visibility</p:attrName>
                                        </p:attrNameLst>
                                      </p:cBhvr>
                                      <p:to>
                                        <p:strVal val="visible"/>
                                      </p:to>
                                    </p:set>
                                    <p:animEffect transition="in" filter="fade">
                                      <p:cBhvr>
                                        <p:cTn id="159" dur="500"/>
                                        <p:tgtEl>
                                          <p:spTgt spid="121"/>
                                        </p:tgtEl>
                                      </p:cBhvr>
                                    </p:animEffect>
                                  </p:childTnLst>
                                </p:cTn>
                              </p:par>
                              <p:par>
                                <p:cTn id="160" presetID="10" presetClass="entr" presetSubtype="0" fill="hold" nodeType="withEffect">
                                  <p:stCondLst>
                                    <p:cond delay="0"/>
                                  </p:stCondLst>
                                  <p:childTnLst>
                                    <p:set>
                                      <p:cBhvr>
                                        <p:cTn id="161" dur="1" fill="hold">
                                          <p:stCondLst>
                                            <p:cond delay="0"/>
                                          </p:stCondLst>
                                        </p:cTn>
                                        <p:tgtEl>
                                          <p:spTgt spid="122"/>
                                        </p:tgtEl>
                                        <p:attrNameLst>
                                          <p:attrName>style.visibility</p:attrName>
                                        </p:attrNameLst>
                                      </p:cBhvr>
                                      <p:to>
                                        <p:strVal val="visible"/>
                                      </p:to>
                                    </p:set>
                                    <p:animEffect transition="in" filter="fade">
                                      <p:cBhvr>
                                        <p:cTn id="162" dur="500"/>
                                        <p:tgtEl>
                                          <p:spTgt spid="122"/>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23"/>
                                        </p:tgtEl>
                                        <p:attrNameLst>
                                          <p:attrName>style.visibility</p:attrName>
                                        </p:attrNameLst>
                                      </p:cBhvr>
                                      <p:to>
                                        <p:strVal val="visible"/>
                                      </p:to>
                                    </p:set>
                                    <p:animEffect transition="in" filter="fade">
                                      <p:cBhvr>
                                        <p:cTn id="165" dur="500"/>
                                        <p:tgtEl>
                                          <p:spTgt spid="123"/>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124"/>
                                        </p:tgtEl>
                                        <p:attrNameLst>
                                          <p:attrName>style.visibility</p:attrName>
                                        </p:attrNameLst>
                                      </p:cBhvr>
                                      <p:to>
                                        <p:strVal val="visible"/>
                                      </p:to>
                                    </p:set>
                                    <p:animEffect transition="in" filter="fade">
                                      <p:cBhvr>
                                        <p:cTn id="168" dur="500"/>
                                        <p:tgtEl>
                                          <p:spTgt spid="124"/>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25"/>
                                        </p:tgtEl>
                                        <p:attrNameLst>
                                          <p:attrName>style.visibility</p:attrName>
                                        </p:attrNameLst>
                                      </p:cBhvr>
                                      <p:to>
                                        <p:strVal val="visible"/>
                                      </p:to>
                                    </p:set>
                                    <p:animEffect transition="in" filter="fade">
                                      <p:cBhvr>
                                        <p:cTn id="171" dur="500"/>
                                        <p:tgtEl>
                                          <p:spTgt spid="125"/>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126"/>
                                        </p:tgtEl>
                                        <p:attrNameLst>
                                          <p:attrName>style.visibility</p:attrName>
                                        </p:attrNameLst>
                                      </p:cBhvr>
                                      <p:to>
                                        <p:strVal val="visible"/>
                                      </p:to>
                                    </p:set>
                                    <p:animEffect transition="in" filter="fade">
                                      <p:cBhvr>
                                        <p:cTn id="174" dur="500"/>
                                        <p:tgtEl>
                                          <p:spTgt spid="126"/>
                                        </p:tgtEl>
                                      </p:cBhvr>
                                    </p:animEffect>
                                  </p:childTnLst>
                                </p:cTn>
                              </p:par>
                              <p:par>
                                <p:cTn id="175" presetID="10" presetClass="entr" presetSubtype="0" fill="hold" nodeType="withEffect">
                                  <p:stCondLst>
                                    <p:cond delay="0"/>
                                  </p:stCondLst>
                                  <p:childTnLst>
                                    <p:set>
                                      <p:cBhvr>
                                        <p:cTn id="176" dur="1" fill="hold">
                                          <p:stCondLst>
                                            <p:cond delay="0"/>
                                          </p:stCondLst>
                                        </p:cTn>
                                        <p:tgtEl>
                                          <p:spTgt spid="127"/>
                                        </p:tgtEl>
                                        <p:attrNameLst>
                                          <p:attrName>style.visibility</p:attrName>
                                        </p:attrNameLst>
                                      </p:cBhvr>
                                      <p:to>
                                        <p:strVal val="visible"/>
                                      </p:to>
                                    </p:set>
                                    <p:animEffect transition="in" filter="fade">
                                      <p:cBhvr>
                                        <p:cTn id="177" dur="500"/>
                                        <p:tgtEl>
                                          <p:spTgt spid="127"/>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28"/>
                                        </p:tgtEl>
                                        <p:attrNameLst>
                                          <p:attrName>style.visibility</p:attrName>
                                        </p:attrNameLst>
                                      </p:cBhvr>
                                      <p:to>
                                        <p:strVal val="visible"/>
                                      </p:to>
                                    </p:set>
                                    <p:animEffect transition="in" filter="fade">
                                      <p:cBhvr>
                                        <p:cTn id="180"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animBg="1"/>
      <p:bldP spid="78" grpId="0" animBg="1"/>
      <p:bldP spid="79" grpId="0"/>
      <p:bldP spid="80" grpId="0" animBg="1"/>
      <p:bldP spid="81" grpId="0" animBg="1"/>
      <p:bldP spid="83" grpId="0"/>
      <p:bldP spid="87" grpId="0"/>
      <p:bldP spid="88" grpId="0"/>
      <p:bldP spid="89" grpId="0" animBg="1"/>
      <p:bldP spid="90" grpId="0" animBg="1"/>
      <p:bldP spid="91" grpId="0" animBg="1"/>
      <p:bldP spid="92" grpId="0" animBg="1"/>
      <p:bldP spid="93" grpId="0" animBg="1"/>
      <p:bldP spid="94" grpId="0"/>
      <p:bldP spid="95" grpId="0"/>
      <p:bldP spid="96" grpId="0"/>
      <p:bldP spid="97" grpId="0" animBg="1"/>
      <p:bldP spid="98" grpId="0"/>
      <p:bldP spid="101" grpId="0"/>
      <p:bldP spid="102" grpId="0"/>
      <p:bldP spid="103" grpId="0" animBg="1"/>
      <p:bldP spid="104" grpId="0" animBg="1"/>
      <p:bldP spid="105" grpId="0" animBg="1"/>
      <p:bldP spid="110" grpId="0"/>
      <p:bldP spid="111" grpId="0"/>
      <p:bldP spid="112" grpId="0" animBg="1"/>
      <p:bldP spid="113" grpId="0" animBg="1"/>
      <p:bldP spid="114" grpId="0" animBg="1"/>
      <p:bldP spid="119" grpId="0"/>
      <p:bldP spid="120" grpId="0"/>
      <p:bldP spid="121" grpId="0" animBg="1"/>
      <p:bldP spid="123" grpId="0" animBg="1"/>
      <p:bldP spid="124" grpId="0"/>
      <p:bldP spid="125" grpId="0" animBg="1"/>
      <p:bldP spid="126" grpId="0" animBg="1"/>
      <p:bldP spid="1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xtBox 128">
            <a:extLst>
              <a:ext uri="{FF2B5EF4-FFF2-40B4-BE49-F238E27FC236}">
                <a16:creationId xmlns:a16="http://schemas.microsoft.com/office/drawing/2014/main" id="{6364A369-B227-48C4-AA72-B51F5C976F55}"/>
              </a:ext>
            </a:extLst>
          </p:cNvPr>
          <p:cNvSpPr txBox="1"/>
          <p:nvPr/>
        </p:nvSpPr>
        <p:spPr>
          <a:xfrm>
            <a:off x="4446546" y="1741944"/>
            <a:ext cx="6094140" cy="769441"/>
          </a:xfrm>
          <a:prstGeom prst="rect">
            <a:avLst/>
          </a:prstGeom>
          <a:noFill/>
        </p:spPr>
        <p:txBody>
          <a:bodyPr wrap="square">
            <a:spAutoFit/>
          </a:bodyPr>
          <a:lstStyle/>
          <a:p>
            <a:pPr algn="ctr"/>
            <a:r>
              <a:rPr lang="en-US" sz="4400" dirty="0">
                <a:solidFill>
                  <a:schemeClr val="tx1"/>
                </a:solidFill>
                <a:latin typeface="Century Gothic" panose="020B0502020202020204" pitchFamily="34" charset="0"/>
              </a:rPr>
              <a:t>…</a:t>
            </a:r>
          </a:p>
        </p:txBody>
      </p:sp>
      <p:sp>
        <p:nvSpPr>
          <p:cNvPr id="84" name="Google Shape;253;p34">
            <a:extLst>
              <a:ext uri="{FF2B5EF4-FFF2-40B4-BE49-F238E27FC236}">
                <a16:creationId xmlns:a16="http://schemas.microsoft.com/office/drawing/2014/main" id="{2032B3BF-5FF2-4C17-A953-96D289309239}"/>
              </a:ext>
            </a:extLst>
          </p:cNvPr>
          <p:cNvSpPr txBox="1"/>
          <p:nvPr/>
        </p:nvSpPr>
        <p:spPr>
          <a:xfrm>
            <a:off x="381000" y="202152"/>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latin typeface="Century Gothic"/>
                <a:ea typeface="Century Gothic"/>
                <a:cs typeface="Century Gothic"/>
                <a:sym typeface="Century Gothic"/>
              </a:rPr>
              <a:t>Moran Ellis et al. (2004) developed a framework called </a:t>
            </a:r>
            <a:r>
              <a:rPr lang="en-US" sz="2000" b="1" i="1" dirty="0">
                <a:solidFill>
                  <a:schemeClr val="accent1">
                    <a:lumMod val="50000"/>
                  </a:schemeClr>
                </a:solidFill>
                <a:latin typeface="Century Gothic"/>
                <a:ea typeface="Century Gothic"/>
                <a:cs typeface="Century Gothic"/>
                <a:sym typeface="Century Gothic"/>
              </a:rPr>
              <a:t>following a thread </a:t>
            </a:r>
            <a:r>
              <a:rPr lang="en-US" sz="2000" b="1" dirty="0">
                <a:latin typeface="Century Gothic"/>
                <a:ea typeface="Century Gothic"/>
                <a:cs typeface="Century Gothic"/>
                <a:sym typeface="Century Gothic"/>
              </a:rPr>
              <a:t>which takes “an inductive lead to the analysis, preserving the value of the open, exploratory, qualitative inquiry but incorporating the focus and specificity of the quantitative data” (Moran Ellis et al., 2006, p. 54) </a:t>
            </a:r>
          </a:p>
        </p:txBody>
      </p:sp>
      <p:sp>
        <p:nvSpPr>
          <p:cNvPr id="2" name="Rectangle 1">
            <a:extLst>
              <a:ext uri="{FF2B5EF4-FFF2-40B4-BE49-F238E27FC236}">
                <a16:creationId xmlns:a16="http://schemas.microsoft.com/office/drawing/2014/main" id="{6A10DC9C-E179-4372-89C6-7FDFF4641BE5}"/>
              </a:ext>
            </a:extLst>
          </p:cNvPr>
          <p:cNvSpPr/>
          <p:nvPr/>
        </p:nvSpPr>
        <p:spPr>
          <a:xfrm>
            <a:off x="2206547" y="2321989"/>
            <a:ext cx="1795347" cy="65792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latin typeface="Century Gothic" panose="020B0502020202020204" pitchFamily="34" charset="0"/>
              </a:rPr>
              <a:t>Dataset 1</a:t>
            </a:r>
          </a:p>
        </p:txBody>
      </p:sp>
      <p:sp>
        <p:nvSpPr>
          <p:cNvPr id="61" name="Rectangle 60">
            <a:extLst>
              <a:ext uri="{FF2B5EF4-FFF2-40B4-BE49-F238E27FC236}">
                <a16:creationId xmlns:a16="http://schemas.microsoft.com/office/drawing/2014/main" id="{99A9DEA1-6870-4A34-B989-9BAF8537A542}"/>
              </a:ext>
            </a:extLst>
          </p:cNvPr>
          <p:cNvSpPr/>
          <p:nvPr/>
        </p:nvSpPr>
        <p:spPr>
          <a:xfrm>
            <a:off x="4817790" y="2321989"/>
            <a:ext cx="1795347" cy="65792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latin typeface="Century Gothic" panose="020B0502020202020204" pitchFamily="34" charset="0"/>
              </a:rPr>
              <a:t>Dataset 2</a:t>
            </a:r>
          </a:p>
        </p:txBody>
      </p:sp>
      <p:sp>
        <p:nvSpPr>
          <p:cNvPr id="62" name="Rectangle 61">
            <a:extLst>
              <a:ext uri="{FF2B5EF4-FFF2-40B4-BE49-F238E27FC236}">
                <a16:creationId xmlns:a16="http://schemas.microsoft.com/office/drawing/2014/main" id="{3CFF8374-E173-4287-BE0D-40ED0B28E57F}"/>
              </a:ext>
            </a:extLst>
          </p:cNvPr>
          <p:cNvSpPr/>
          <p:nvPr/>
        </p:nvSpPr>
        <p:spPr>
          <a:xfrm>
            <a:off x="8594336" y="2321989"/>
            <a:ext cx="1795347" cy="65792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latin typeface="Century Gothic" panose="020B0502020202020204" pitchFamily="34" charset="0"/>
              </a:rPr>
              <a:t>Dataset n</a:t>
            </a:r>
          </a:p>
        </p:txBody>
      </p:sp>
      <p:cxnSp>
        <p:nvCxnSpPr>
          <p:cNvPr id="4" name="Straight Arrow Connector 3">
            <a:extLst>
              <a:ext uri="{FF2B5EF4-FFF2-40B4-BE49-F238E27FC236}">
                <a16:creationId xmlns:a16="http://schemas.microsoft.com/office/drawing/2014/main" id="{329723E6-B4D7-4FFF-8272-B5ECFEDDD77C}"/>
              </a:ext>
            </a:extLst>
          </p:cNvPr>
          <p:cNvCxnSpPr>
            <a:stCxn id="2" idx="2"/>
          </p:cNvCxnSpPr>
          <p:nvPr/>
        </p:nvCxnSpPr>
        <p:spPr>
          <a:xfrm flipH="1">
            <a:off x="3104220" y="2979911"/>
            <a:ext cx="1" cy="6579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F1C2AA2B-98D8-4706-8021-DD07EB8B77D7}"/>
              </a:ext>
            </a:extLst>
          </p:cNvPr>
          <p:cNvCxnSpPr/>
          <p:nvPr/>
        </p:nvCxnSpPr>
        <p:spPr>
          <a:xfrm flipH="1">
            <a:off x="5715463" y="2979911"/>
            <a:ext cx="1" cy="6579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9AD049E5-E022-48DA-A38F-88FAEDE7C7E5}"/>
              </a:ext>
            </a:extLst>
          </p:cNvPr>
          <p:cNvCxnSpPr/>
          <p:nvPr/>
        </p:nvCxnSpPr>
        <p:spPr>
          <a:xfrm flipH="1">
            <a:off x="9492008" y="2979910"/>
            <a:ext cx="1" cy="6579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B6DA6E03-011B-4E9A-B50A-51A0DF860DEF}"/>
              </a:ext>
            </a:extLst>
          </p:cNvPr>
          <p:cNvSpPr/>
          <p:nvPr/>
        </p:nvSpPr>
        <p:spPr>
          <a:xfrm>
            <a:off x="2206546" y="3637833"/>
            <a:ext cx="1795347" cy="65792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latin typeface="Century Gothic" panose="020B0502020202020204" pitchFamily="34" charset="0"/>
              </a:rPr>
              <a:t>Initial Analysis</a:t>
            </a:r>
          </a:p>
        </p:txBody>
      </p:sp>
      <p:sp>
        <p:nvSpPr>
          <p:cNvPr id="68" name="Rectangle 67">
            <a:extLst>
              <a:ext uri="{FF2B5EF4-FFF2-40B4-BE49-F238E27FC236}">
                <a16:creationId xmlns:a16="http://schemas.microsoft.com/office/drawing/2014/main" id="{F4D4D63B-EE0D-4E0F-9A16-CD1EA50B14C5}"/>
              </a:ext>
            </a:extLst>
          </p:cNvPr>
          <p:cNvSpPr/>
          <p:nvPr/>
        </p:nvSpPr>
        <p:spPr>
          <a:xfrm>
            <a:off x="4817789" y="3637833"/>
            <a:ext cx="1795347" cy="65792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latin typeface="Century Gothic" panose="020B0502020202020204" pitchFamily="34" charset="0"/>
              </a:rPr>
              <a:t>Initial Analysis</a:t>
            </a:r>
          </a:p>
        </p:txBody>
      </p:sp>
      <p:sp>
        <p:nvSpPr>
          <p:cNvPr id="69" name="Rectangle 68">
            <a:extLst>
              <a:ext uri="{FF2B5EF4-FFF2-40B4-BE49-F238E27FC236}">
                <a16:creationId xmlns:a16="http://schemas.microsoft.com/office/drawing/2014/main" id="{169D317F-A365-43A1-962A-8FD4E8D41391}"/>
              </a:ext>
            </a:extLst>
          </p:cNvPr>
          <p:cNvSpPr/>
          <p:nvPr/>
        </p:nvSpPr>
        <p:spPr>
          <a:xfrm>
            <a:off x="8592477" y="3637833"/>
            <a:ext cx="1795347" cy="65792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latin typeface="Century Gothic" panose="020B0502020202020204" pitchFamily="34" charset="0"/>
              </a:rPr>
              <a:t>Initial Analysis</a:t>
            </a:r>
          </a:p>
        </p:txBody>
      </p:sp>
      <p:sp>
        <p:nvSpPr>
          <p:cNvPr id="130" name="Rectangle 129">
            <a:extLst>
              <a:ext uri="{FF2B5EF4-FFF2-40B4-BE49-F238E27FC236}">
                <a16:creationId xmlns:a16="http://schemas.microsoft.com/office/drawing/2014/main" id="{B608E9F5-975B-4BA2-B32D-CC6EFE9B8150}"/>
              </a:ext>
            </a:extLst>
          </p:cNvPr>
          <p:cNvSpPr/>
          <p:nvPr/>
        </p:nvSpPr>
        <p:spPr>
          <a:xfrm>
            <a:off x="2206546" y="4953675"/>
            <a:ext cx="1795347" cy="1009763"/>
          </a:xfrm>
          <a:prstGeom prst="rect">
            <a:avLst/>
          </a:prstGeom>
          <a:solidFill>
            <a:schemeClr val="accent5">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accent1">
                    <a:lumMod val="50000"/>
                  </a:schemeClr>
                </a:solidFill>
                <a:latin typeface="Century Gothic" panose="020B0502020202020204" pitchFamily="34" charset="0"/>
              </a:rPr>
              <a:t>Analytic Question on TC Feature</a:t>
            </a:r>
          </a:p>
        </p:txBody>
      </p:sp>
      <p:cxnSp>
        <p:nvCxnSpPr>
          <p:cNvPr id="131" name="Straight Arrow Connector 130">
            <a:extLst>
              <a:ext uri="{FF2B5EF4-FFF2-40B4-BE49-F238E27FC236}">
                <a16:creationId xmlns:a16="http://schemas.microsoft.com/office/drawing/2014/main" id="{660084CD-8DDA-45E2-A314-36ED5F094CD8}"/>
              </a:ext>
            </a:extLst>
          </p:cNvPr>
          <p:cNvCxnSpPr/>
          <p:nvPr/>
        </p:nvCxnSpPr>
        <p:spPr>
          <a:xfrm flipH="1">
            <a:off x="3104219" y="4295755"/>
            <a:ext cx="1" cy="6579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or: Curved 6">
            <a:extLst>
              <a:ext uri="{FF2B5EF4-FFF2-40B4-BE49-F238E27FC236}">
                <a16:creationId xmlns:a16="http://schemas.microsoft.com/office/drawing/2014/main" id="{B561F190-B64C-4A30-A6D2-BAEA2349E4CC}"/>
              </a:ext>
            </a:extLst>
          </p:cNvPr>
          <p:cNvCxnSpPr>
            <a:cxnSpLocks/>
            <a:stCxn id="130" idx="3"/>
            <a:endCxn id="61" idx="1"/>
          </p:cNvCxnSpPr>
          <p:nvPr/>
        </p:nvCxnSpPr>
        <p:spPr>
          <a:xfrm flipV="1">
            <a:off x="4001893" y="2650950"/>
            <a:ext cx="815897" cy="2807607"/>
          </a:xfrm>
          <a:prstGeom prst="curvedConnector3">
            <a:avLst>
              <a:gd name="adj1" fmla="val 50000"/>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E887B9A-67BE-46B6-941A-DE6C711A3863}"/>
              </a:ext>
            </a:extLst>
          </p:cNvPr>
          <p:cNvCxnSpPr>
            <a:stCxn id="61" idx="3"/>
            <a:endCxn id="62" idx="1"/>
          </p:cNvCxnSpPr>
          <p:nvPr/>
        </p:nvCxnSpPr>
        <p:spPr>
          <a:xfrm>
            <a:off x="6613137" y="2650950"/>
            <a:ext cx="1981199" cy="0"/>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3" name="TextBox 132">
            <a:extLst>
              <a:ext uri="{FF2B5EF4-FFF2-40B4-BE49-F238E27FC236}">
                <a16:creationId xmlns:a16="http://schemas.microsoft.com/office/drawing/2014/main" id="{CC5F9BF8-75CE-456C-88EB-963D745D992F}"/>
              </a:ext>
            </a:extLst>
          </p:cNvPr>
          <p:cNvSpPr txBox="1"/>
          <p:nvPr/>
        </p:nvSpPr>
        <p:spPr>
          <a:xfrm rot="17159840">
            <a:off x="3940301" y="4809799"/>
            <a:ext cx="1225703" cy="369332"/>
          </a:xfrm>
          <a:prstGeom prst="rect">
            <a:avLst/>
          </a:prstGeom>
          <a:noFill/>
        </p:spPr>
        <p:txBody>
          <a:bodyPr wrap="square">
            <a:spAutoFit/>
          </a:bodyPr>
          <a:lstStyle/>
          <a:p>
            <a:pPr algn="ctr"/>
            <a:r>
              <a:rPr lang="en-US" b="1" dirty="0">
                <a:solidFill>
                  <a:schemeClr val="accent1">
                    <a:lumMod val="50000"/>
                  </a:schemeClr>
                </a:solidFill>
                <a:latin typeface="Century Gothic" panose="020B0502020202020204" pitchFamily="34" charset="0"/>
              </a:rPr>
              <a:t>Analysis</a:t>
            </a:r>
            <a:endParaRPr lang="en-US" dirty="0"/>
          </a:p>
        </p:txBody>
      </p:sp>
      <p:sp>
        <p:nvSpPr>
          <p:cNvPr id="134" name="TextBox 133">
            <a:extLst>
              <a:ext uri="{FF2B5EF4-FFF2-40B4-BE49-F238E27FC236}">
                <a16:creationId xmlns:a16="http://schemas.microsoft.com/office/drawing/2014/main" id="{C1C96D24-EF43-40A0-AD8D-FF463EA333B2}"/>
              </a:ext>
            </a:extLst>
          </p:cNvPr>
          <p:cNvSpPr txBox="1"/>
          <p:nvPr/>
        </p:nvSpPr>
        <p:spPr>
          <a:xfrm>
            <a:off x="6880765" y="2689308"/>
            <a:ext cx="1225703" cy="369332"/>
          </a:xfrm>
          <a:prstGeom prst="rect">
            <a:avLst/>
          </a:prstGeom>
          <a:noFill/>
        </p:spPr>
        <p:txBody>
          <a:bodyPr wrap="square">
            <a:spAutoFit/>
          </a:bodyPr>
          <a:lstStyle/>
          <a:p>
            <a:pPr algn="ctr"/>
            <a:r>
              <a:rPr lang="en-US" b="1" dirty="0">
                <a:solidFill>
                  <a:schemeClr val="accent1">
                    <a:lumMod val="50000"/>
                  </a:schemeClr>
                </a:solidFill>
                <a:latin typeface="Century Gothic" panose="020B0502020202020204" pitchFamily="34" charset="0"/>
              </a:rPr>
              <a:t>Analysis</a:t>
            </a:r>
            <a:endParaRPr lang="en-US" dirty="0"/>
          </a:p>
        </p:txBody>
      </p:sp>
    </p:spTree>
    <p:extLst>
      <p:ext uri="{BB962C8B-B14F-4D97-AF65-F5344CB8AC3E}">
        <p14:creationId xmlns:p14="http://schemas.microsoft.com/office/powerpoint/2010/main" val="1186382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wipe(up)">
                                      <p:cBhvr>
                                        <p:cTn id="10" dur="500"/>
                                        <p:tgtEl>
                                          <p:spTgt spid="65"/>
                                        </p:tgtEl>
                                      </p:cBhvr>
                                    </p:animEffect>
                                  </p:childTnLst>
                                </p:cTn>
                              </p:par>
                              <p:par>
                                <p:cTn id="11" presetID="22" presetClass="entr" presetSubtype="1"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wipe(up)">
                                      <p:cBhvr>
                                        <p:cTn id="13" dur="500"/>
                                        <p:tgtEl>
                                          <p:spTgt spid="66"/>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wipe(up)">
                                      <p:cBhvr>
                                        <p:cTn id="16" dur="500"/>
                                        <p:tgtEl>
                                          <p:spTgt spid="69"/>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up)">
                                      <p:cBhvr>
                                        <p:cTn id="19" dur="500"/>
                                        <p:tgtEl>
                                          <p:spTgt spid="68"/>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up)">
                                      <p:cBhvr>
                                        <p:cTn id="22" dur="500"/>
                                        <p:tgtEl>
                                          <p:spTgt spid="6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31"/>
                                        </p:tgtEl>
                                        <p:attrNameLst>
                                          <p:attrName>style.visibility</p:attrName>
                                        </p:attrNameLst>
                                      </p:cBhvr>
                                      <p:to>
                                        <p:strVal val="visible"/>
                                      </p:to>
                                    </p:set>
                                    <p:animEffect transition="in" filter="wipe(up)">
                                      <p:cBhvr>
                                        <p:cTn id="27" dur="500"/>
                                        <p:tgtEl>
                                          <p:spTgt spid="13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30"/>
                                        </p:tgtEl>
                                        <p:attrNameLst>
                                          <p:attrName>style.visibility</p:attrName>
                                        </p:attrNameLst>
                                      </p:cBhvr>
                                      <p:to>
                                        <p:strVal val="visible"/>
                                      </p:to>
                                    </p:set>
                                    <p:animEffect transition="in" filter="wipe(up)">
                                      <p:cBhvr>
                                        <p:cTn id="30" dur="500"/>
                                        <p:tgtEl>
                                          <p:spTgt spid="13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33"/>
                                        </p:tgtEl>
                                        <p:attrNameLst>
                                          <p:attrName>style.visibility</p:attrName>
                                        </p:attrNameLst>
                                      </p:cBhvr>
                                      <p:to>
                                        <p:strVal val="visible"/>
                                      </p:to>
                                    </p:set>
                                    <p:animEffect transition="in" filter="wipe(left)">
                                      <p:cBhvr>
                                        <p:cTn id="38" dur="500"/>
                                        <p:tgtEl>
                                          <p:spTgt spid="13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wipe(left)">
                                      <p:cBhvr>
                                        <p:cTn id="41" dur="500"/>
                                        <p:tgtEl>
                                          <p:spTgt spid="134"/>
                                        </p:tgtEl>
                                      </p:cBhvr>
                                    </p:animEffect>
                                  </p:childTnLst>
                                </p:cTn>
                              </p:par>
                              <p:par>
                                <p:cTn id="42" presetID="22" presetClass="entr" presetSubtype="8"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130" grpId="0" animBg="1"/>
      <p:bldP spid="133" grpId="0"/>
      <p:bldP spid="1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https://lh3.googleusercontent.com/Us-uYfRQW-g9BU-yWmJkURHkJf_WlzPMgAz27m6jRNvkqOsN7I_4LIkTZKUW89ldTzrsEiWE2UoexYHsIChsWwit-baqIIg5Okj7AUDMvoytb4Zgw1pg-VFlDEd-HuleJAtXHfZmMju3eLBOCg">
            <a:extLst>
              <a:ext uri="{FF2B5EF4-FFF2-40B4-BE49-F238E27FC236}">
                <a16:creationId xmlns:a16="http://schemas.microsoft.com/office/drawing/2014/main" id="{0F9CAA3C-A3FF-492F-976B-40E338357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96" y="1227429"/>
            <a:ext cx="6203447" cy="41464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4685A493-7D85-4FC5-8FC0-E24A4ACBC4A6}"/>
              </a:ext>
            </a:extLst>
          </p:cNvPr>
          <p:cNvPicPr>
            <a:picLocks noChangeAspect="1"/>
          </p:cNvPicPr>
          <p:nvPr/>
        </p:nvPicPr>
        <p:blipFill>
          <a:blip r:embed="rId4"/>
          <a:stretch>
            <a:fillRect/>
          </a:stretch>
        </p:blipFill>
        <p:spPr>
          <a:xfrm>
            <a:off x="6823428" y="1310742"/>
            <a:ext cx="4626184" cy="3979773"/>
          </a:xfrm>
          <a:prstGeom prst="rect">
            <a:avLst/>
          </a:prstGeom>
        </p:spPr>
      </p:pic>
      <p:sp>
        <p:nvSpPr>
          <p:cNvPr id="2" name="TextBox 1">
            <a:extLst>
              <a:ext uri="{FF2B5EF4-FFF2-40B4-BE49-F238E27FC236}">
                <a16:creationId xmlns:a16="http://schemas.microsoft.com/office/drawing/2014/main" id="{4D4D958B-29B0-43D5-B0AB-606CF241E8F1}"/>
              </a:ext>
            </a:extLst>
          </p:cNvPr>
          <p:cNvSpPr txBox="1"/>
          <p:nvPr/>
        </p:nvSpPr>
        <p:spPr>
          <a:xfrm>
            <a:off x="1086070" y="5523045"/>
            <a:ext cx="4299098" cy="1200329"/>
          </a:xfrm>
          <a:prstGeom prst="rect">
            <a:avLst/>
          </a:prstGeom>
          <a:noFill/>
        </p:spPr>
        <p:txBody>
          <a:bodyPr wrap="square" rtlCol="0">
            <a:spAutoFit/>
          </a:bodyPr>
          <a:lstStyle/>
          <a:p>
            <a:r>
              <a:rPr lang="en-US" dirty="0">
                <a:solidFill>
                  <a:schemeClr val="accent1">
                    <a:lumMod val="50000"/>
                  </a:schemeClr>
                </a:solidFill>
                <a:latin typeface="Century Gothic" panose="020B0502020202020204" pitchFamily="34" charset="0"/>
              </a:rPr>
              <a:t>Display developed via network based coding in a faculty focus group about threshold concepts (Reeping et al., 2017)</a:t>
            </a:r>
          </a:p>
        </p:txBody>
      </p:sp>
      <p:sp>
        <p:nvSpPr>
          <p:cNvPr id="26" name="TextBox 25">
            <a:extLst>
              <a:ext uri="{FF2B5EF4-FFF2-40B4-BE49-F238E27FC236}">
                <a16:creationId xmlns:a16="http://schemas.microsoft.com/office/drawing/2014/main" id="{77003CB7-B2C9-4F3F-B9D4-FFB7F2101936}"/>
              </a:ext>
            </a:extLst>
          </p:cNvPr>
          <p:cNvSpPr txBox="1"/>
          <p:nvPr/>
        </p:nvSpPr>
        <p:spPr>
          <a:xfrm>
            <a:off x="7384088" y="5523045"/>
            <a:ext cx="4299098" cy="923330"/>
          </a:xfrm>
          <a:prstGeom prst="rect">
            <a:avLst/>
          </a:prstGeom>
          <a:noFill/>
        </p:spPr>
        <p:txBody>
          <a:bodyPr wrap="square" rtlCol="0">
            <a:spAutoFit/>
          </a:bodyPr>
          <a:lstStyle/>
          <a:p>
            <a:r>
              <a:rPr lang="en-US" dirty="0">
                <a:solidFill>
                  <a:schemeClr val="accent1">
                    <a:lumMod val="50000"/>
                  </a:schemeClr>
                </a:solidFill>
                <a:latin typeface="Century Gothic" panose="020B0502020202020204" pitchFamily="34" charset="0"/>
              </a:rPr>
              <a:t>Disciplinary concept graph breaking down “complex concepts” into simpler concepts and primitives</a:t>
            </a:r>
          </a:p>
        </p:txBody>
      </p:sp>
      <p:sp>
        <p:nvSpPr>
          <p:cNvPr id="34" name="Google Shape;253;p34">
            <a:extLst>
              <a:ext uri="{FF2B5EF4-FFF2-40B4-BE49-F238E27FC236}">
                <a16:creationId xmlns:a16="http://schemas.microsoft.com/office/drawing/2014/main" id="{63CB35EA-2BF8-4BA4-98AA-33AE85F84618}"/>
              </a:ext>
            </a:extLst>
          </p:cNvPr>
          <p:cNvSpPr txBox="1"/>
          <p:nvPr/>
        </p:nvSpPr>
        <p:spPr>
          <a:xfrm>
            <a:off x="493869" y="248968"/>
            <a:ext cx="11430000" cy="769839"/>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b="1" dirty="0">
                <a:latin typeface="Century Gothic"/>
                <a:ea typeface="Century Gothic"/>
                <a:cs typeface="Century Gothic"/>
                <a:sym typeface="Century Gothic"/>
              </a:rPr>
              <a:t>Let’s do an example. </a:t>
            </a:r>
            <a:r>
              <a:rPr lang="en-US" b="1" dirty="0">
                <a:solidFill>
                  <a:schemeClr val="accent1">
                    <a:lumMod val="50000"/>
                  </a:schemeClr>
                </a:solidFill>
                <a:latin typeface="Century Gothic"/>
                <a:ea typeface="Century Gothic"/>
                <a:cs typeface="Century Gothic"/>
                <a:sym typeface="Century Gothic"/>
              </a:rPr>
              <a:t>Evidence of the concept as situated in the curriculum </a:t>
            </a:r>
            <a:r>
              <a:rPr lang="en-US" b="1" dirty="0">
                <a:latin typeface="Century Gothic"/>
                <a:ea typeface="Century Gothic"/>
                <a:cs typeface="Century Gothic"/>
                <a:sym typeface="Century Gothic"/>
              </a:rPr>
              <a:t>could be elicited using quantitative techniques such as disciplinary concept graphs (DCGs; Mead &amp; Gray, 2010) and dynamic coding procedures</a:t>
            </a:r>
          </a:p>
        </p:txBody>
      </p:sp>
    </p:spTree>
    <p:extLst>
      <p:ext uri="{BB962C8B-B14F-4D97-AF65-F5344CB8AC3E}">
        <p14:creationId xmlns:p14="http://schemas.microsoft.com/office/powerpoint/2010/main" val="1418433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536203" y="-6417"/>
            <a:ext cx="11430000" cy="769839"/>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1600" b="1" dirty="0">
                <a:latin typeface="Century Gothic"/>
                <a:ea typeface="Century Gothic"/>
                <a:cs typeface="Century Gothic"/>
                <a:sym typeface="Century Gothic"/>
              </a:rPr>
              <a:t>This uses a </a:t>
            </a:r>
            <a:r>
              <a:rPr lang="en-US" sz="1600" b="1" dirty="0">
                <a:solidFill>
                  <a:schemeClr val="accent1">
                    <a:lumMod val="50000"/>
                  </a:schemeClr>
                </a:solidFill>
                <a:latin typeface="Century Gothic"/>
                <a:ea typeface="Century Gothic"/>
                <a:cs typeface="Century Gothic"/>
                <a:sym typeface="Century Gothic"/>
              </a:rPr>
              <a:t>data transformation </a:t>
            </a:r>
            <a:r>
              <a:rPr lang="en-US" sz="1600" b="1" dirty="0">
                <a:latin typeface="Century Gothic"/>
                <a:ea typeface="Century Gothic"/>
                <a:cs typeface="Century Gothic"/>
                <a:sym typeface="Century Gothic"/>
              </a:rPr>
              <a:t>to extract the connections between themes in the focus group, then leverages those results to build DCGs. The previous data can then be reanalyzed with new perspectives gleaned from the DCG analysis, which can inform…say, an interview protocol </a:t>
            </a:r>
          </a:p>
        </p:txBody>
      </p:sp>
      <p:pic>
        <p:nvPicPr>
          <p:cNvPr id="23" name="Picture 2" descr="https://lh3.googleusercontent.com/Us-uYfRQW-g9BU-yWmJkURHkJf_WlzPMgAz27m6jRNvkqOsN7I_4LIkTZKUW89ldTzrsEiWE2UoexYHsIChsWwit-baqIIg5Okj7AUDMvoytb4Zgw1pg-VFlDEd-HuleJAtXHfZmMju3eLBOCg">
            <a:extLst>
              <a:ext uri="{FF2B5EF4-FFF2-40B4-BE49-F238E27FC236}">
                <a16:creationId xmlns:a16="http://schemas.microsoft.com/office/drawing/2014/main" id="{0F9CAA3C-A3FF-492F-976B-40E338357C78}"/>
              </a:ext>
            </a:extLst>
          </p:cNvPr>
          <p:cNvPicPr>
            <a:picLocks noChangeAspect="1" noChangeArrowheads="1"/>
          </p:cNvPicPr>
          <p:nvPr/>
        </p:nvPicPr>
        <p:blipFill>
          <a:blip r:embed="rId3">
            <a:duotone>
              <a:schemeClr val="bg2">
                <a:shade val="45000"/>
                <a:satMod val="135000"/>
              </a:schemeClr>
              <a:prstClr val="white"/>
            </a:duotone>
            <a:alphaModFix amt="50000"/>
            <a:extLst>
              <a:ext uri="{28A0092B-C50C-407E-A947-70E740481C1C}">
                <a14:useLocalDpi xmlns:a14="http://schemas.microsoft.com/office/drawing/2010/main" val="0"/>
              </a:ext>
            </a:extLst>
          </a:blip>
          <a:srcRect/>
          <a:stretch>
            <a:fillRect/>
          </a:stretch>
        </p:blipFill>
        <p:spPr bwMode="auto">
          <a:xfrm>
            <a:off x="133896" y="1227429"/>
            <a:ext cx="6203447" cy="41464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4685A493-7D85-4FC5-8FC0-E24A4ACBC4A6}"/>
              </a:ext>
            </a:extLst>
          </p:cNvPr>
          <p:cNvPicPr>
            <a:picLocks noChangeAspect="1"/>
          </p:cNvPicPr>
          <p:nvPr/>
        </p:nvPicPr>
        <p:blipFill>
          <a:blip r:embed="rId4">
            <a:duotone>
              <a:schemeClr val="bg2">
                <a:shade val="45000"/>
                <a:satMod val="135000"/>
              </a:schemeClr>
              <a:prstClr val="white"/>
            </a:duotone>
            <a:alphaModFix amt="50000"/>
          </a:blip>
          <a:stretch>
            <a:fillRect/>
          </a:stretch>
        </p:blipFill>
        <p:spPr>
          <a:xfrm>
            <a:off x="6823428" y="1310742"/>
            <a:ext cx="4626184" cy="3979773"/>
          </a:xfrm>
          <a:prstGeom prst="rect">
            <a:avLst/>
          </a:prstGeom>
        </p:spPr>
      </p:pic>
      <p:sp>
        <p:nvSpPr>
          <p:cNvPr id="2" name="TextBox 1">
            <a:extLst>
              <a:ext uri="{FF2B5EF4-FFF2-40B4-BE49-F238E27FC236}">
                <a16:creationId xmlns:a16="http://schemas.microsoft.com/office/drawing/2014/main" id="{4D4D958B-29B0-43D5-B0AB-606CF241E8F1}"/>
              </a:ext>
            </a:extLst>
          </p:cNvPr>
          <p:cNvSpPr txBox="1"/>
          <p:nvPr/>
        </p:nvSpPr>
        <p:spPr>
          <a:xfrm>
            <a:off x="690228" y="5934019"/>
            <a:ext cx="5038622" cy="1169551"/>
          </a:xfrm>
          <a:prstGeom prst="rect">
            <a:avLst/>
          </a:prstGeom>
          <a:noFill/>
        </p:spPr>
        <p:txBody>
          <a:bodyPr wrap="square" rtlCol="0">
            <a:spAutoFit/>
          </a:bodyPr>
          <a:lstStyle/>
          <a:p>
            <a:pPr algn="ctr"/>
            <a:r>
              <a:rPr lang="en-US" sz="1400" b="1" dirty="0">
                <a:solidFill>
                  <a:schemeClr val="accent1">
                    <a:lumMod val="50000"/>
                  </a:schemeClr>
                </a:solidFill>
                <a:latin typeface="Century Gothic" panose="020B0502020202020204" pitchFamily="34" charset="0"/>
              </a:rPr>
              <a:t>Faculty / disciplinary values</a:t>
            </a:r>
          </a:p>
          <a:p>
            <a:pPr algn="ctr"/>
            <a:r>
              <a:rPr lang="en-US" sz="1400" b="1" i="1" dirty="0">
                <a:solidFill>
                  <a:schemeClr val="accent1">
                    <a:lumMod val="50000"/>
                  </a:schemeClr>
                </a:solidFill>
                <a:latin typeface="Century Gothic" panose="020B0502020202020204" pitchFamily="34" charset="0"/>
              </a:rPr>
              <a:t>How do students/faculty/practitioners discuss key concepts in the discipline?</a:t>
            </a:r>
          </a:p>
          <a:p>
            <a:pPr algn="ctr"/>
            <a:endParaRPr lang="en-US" sz="1400" b="1" dirty="0">
              <a:solidFill>
                <a:schemeClr val="accent1">
                  <a:lumMod val="50000"/>
                </a:schemeClr>
              </a:solidFill>
              <a:latin typeface="Century Gothic" panose="020B0502020202020204" pitchFamily="34" charset="0"/>
            </a:endParaRPr>
          </a:p>
          <a:p>
            <a:pPr algn="ctr"/>
            <a:endParaRPr lang="en-US" sz="1400" b="1" dirty="0">
              <a:solidFill>
                <a:schemeClr val="accent1">
                  <a:lumMod val="50000"/>
                </a:schemeClr>
              </a:solidFill>
              <a:latin typeface="Century Gothic" panose="020B0502020202020204" pitchFamily="34" charset="0"/>
            </a:endParaRPr>
          </a:p>
        </p:txBody>
      </p:sp>
      <p:sp>
        <p:nvSpPr>
          <p:cNvPr id="26" name="TextBox 25">
            <a:extLst>
              <a:ext uri="{FF2B5EF4-FFF2-40B4-BE49-F238E27FC236}">
                <a16:creationId xmlns:a16="http://schemas.microsoft.com/office/drawing/2014/main" id="{77003CB7-B2C9-4F3F-B9D4-FFB7F2101936}"/>
              </a:ext>
            </a:extLst>
          </p:cNvPr>
          <p:cNvSpPr txBox="1"/>
          <p:nvPr/>
        </p:nvSpPr>
        <p:spPr>
          <a:xfrm>
            <a:off x="6823428" y="5930262"/>
            <a:ext cx="4626184" cy="1600438"/>
          </a:xfrm>
          <a:prstGeom prst="rect">
            <a:avLst/>
          </a:prstGeom>
          <a:noFill/>
        </p:spPr>
        <p:txBody>
          <a:bodyPr wrap="square" rtlCol="0">
            <a:spAutoFit/>
          </a:bodyPr>
          <a:lstStyle/>
          <a:p>
            <a:pPr algn="ctr"/>
            <a:r>
              <a:rPr lang="en-US" sz="1400" b="1" dirty="0">
                <a:solidFill>
                  <a:schemeClr val="accent1">
                    <a:lumMod val="50000"/>
                  </a:schemeClr>
                </a:solidFill>
                <a:latin typeface="Century Gothic" panose="020B0502020202020204" pitchFamily="34" charset="0"/>
              </a:rPr>
              <a:t>Knowledge structure</a:t>
            </a:r>
          </a:p>
          <a:p>
            <a:pPr algn="ctr"/>
            <a:r>
              <a:rPr lang="en-US" sz="1400" b="1" i="1" dirty="0">
                <a:solidFill>
                  <a:schemeClr val="accent1">
                    <a:lumMod val="50000"/>
                  </a:schemeClr>
                </a:solidFill>
                <a:latin typeface="Century Gothic" panose="020B0502020202020204" pitchFamily="34" charset="0"/>
              </a:rPr>
              <a:t>How do students/faculty/practitioners make connections between concepts in a hierarchy? </a:t>
            </a:r>
          </a:p>
          <a:p>
            <a:pPr algn="ctr"/>
            <a:endParaRPr lang="en-US" sz="1400" b="1" dirty="0">
              <a:solidFill>
                <a:schemeClr val="accent1">
                  <a:lumMod val="50000"/>
                </a:schemeClr>
              </a:solidFill>
              <a:latin typeface="Century Gothic" panose="020B0502020202020204" pitchFamily="34" charset="0"/>
            </a:endParaRPr>
          </a:p>
          <a:p>
            <a:pPr algn="ctr"/>
            <a:endParaRPr lang="en-US" sz="1400" b="1" dirty="0">
              <a:solidFill>
                <a:schemeClr val="accent1">
                  <a:lumMod val="50000"/>
                </a:schemeClr>
              </a:solidFill>
              <a:latin typeface="Century Gothic" panose="020B0502020202020204" pitchFamily="34" charset="0"/>
            </a:endParaRPr>
          </a:p>
          <a:p>
            <a:pPr algn="ctr"/>
            <a:endParaRPr lang="en-US" sz="1400" b="1" dirty="0">
              <a:solidFill>
                <a:schemeClr val="accent1">
                  <a:lumMod val="50000"/>
                </a:schemeClr>
              </a:solidFill>
              <a:latin typeface="Century Gothic" panose="020B0502020202020204" pitchFamily="34" charset="0"/>
            </a:endParaRPr>
          </a:p>
          <a:p>
            <a:pPr algn="ctr"/>
            <a:endParaRPr lang="en-US" sz="1400" b="1" dirty="0">
              <a:solidFill>
                <a:schemeClr val="accent1">
                  <a:lumMod val="50000"/>
                </a:schemeClr>
              </a:solidFill>
              <a:latin typeface="Century Gothic" panose="020B0502020202020204" pitchFamily="34" charset="0"/>
            </a:endParaRPr>
          </a:p>
        </p:txBody>
      </p:sp>
      <p:sp>
        <p:nvSpPr>
          <p:cNvPr id="4" name="Rectangle 3">
            <a:extLst>
              <a:ext uri="{FF2B5EF4-FFF2-40B4-BE49-F238E27FC236}">
                <a16:creationId xmlns:a16="http://schemas.microsoft.com/office/drawing/2014/main" id="{DCC2A450-C400-4C94-9896-917136D460E8}"/>
              </a:ext>
            </a:extLst>
          </p:cNvPr>
          <p:cNvSpPr/>
          <p:nvPr/>
        </p:nvSpPr>
        <p:spPr>
          <a:xfrm>
            <a:off x="2140465" y="846215"/>
            <a:ext cx="2105247" cy="659219"/>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latin typeface="Century Gothic" panose="020B0502020202020204" pitchFamily="34" charset="0"/>
              </a:rPr>
              <a:t>Data Collection</a:t>
            </a:r>
          </a:p>
          <a:p>
            <a:pPr algn="ctr"/>
            <a:r>
              <a:rPr lang="en-US" sz="1400" dirty="0">
                <a:solidFill>
                  <a:schemeClr val="tx1"/>
                </a:solidFill>
                <a:latin typeface="Century Gothic" panose="020B0502020202020204" pitchFamily="34" charset="0"/>
              </a:rPr>
              <a:t>Focus groups</a:t>
            </a:r>
          </a:p>
        </p:txBody>
      </p:sp>
      <p:sp>
        <p:nvSpPr>
          <p:cNvPr id="10" name="Rectangle 9">
            <a:extLst>
              <a:ext uri="{FF2B5EF4-FFF2-40B4-BE49-F238E27FC236}">
                <a16:creationId xmlns:a16="http://schemas.microsoft.com/office/drawing/2014/main" id="{C7A10F71-9DA2-4B52-8DF4-947A6FF13111}"/>
              </a:ext>
            </a:extLst>
          </p:cNvPr>
          <p:cNvSpPr/>
          <p:nvPr/>
        </p:nvSpPr>
        <p:spPr>
          <a:xfrm>
            <a:off x="2140464" y="1762175"/>
            <a:ext cx="2105247" cy="659219"/>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accent1">
                    <a:lumMod val="50000"/>
                  </a:schemeClr>
                </a:solidFill>
                <a:latin typeface="Century Gothic" panose="020B0502020202020204" pitchFamily="34" charset="0"/>
              </a:rPr>
              <a:t>Mixing technique</a:t>
            </a:r>
          </a:p>
          <a:p>
            <a:pPr algn="ctr"/>
            <a:r>
              <a:rPr lang="en-US" sz="1400" b="1" dirty="0">
                <a:solidFill>
                  <a:schemeClr val="accent1">
                    <a:lumMod val="50000"/>
                  </a:schemeClr>
                </a:solidFill>
                <a:latin typeface="Century Gothic" panose="020B0502020202020204" pitchFamily="34" charset="0"/>
              </a:rPr>
              <a:t>Data Transformation</a:t>
            </a:r>
          </a:p>
        </p:txBody>
      </p:sp>
      <p:sp>
        <p:nvSpPr>
          <p:cNvPr id="11" name="Rectangle 10">
            <a:extLst>
              <a:ext uri="{FF2B5EF4-FFF2-40B4-BE49-F238E27FC236}">
                <a16:creationId xmlns:a16="http://schemas.microsoft.com/office/drawing/2014/main" id="{3822E759-5A16-409D-8BA7-EC84CD0731B9}"/>
              </a:ext>
            </a:extLst>
          </p:cNvPr>
          <p:cNvSpPr/>
          <p:nvPr/>
        </p:nvSpPr>
        <p:spPr>
          <a:xfrm>
            <a:off x="2140463" y="2662673"/>
            <a:ext cx="2105247" cy="82480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latin typeface="Century Gothic" panose="020B0502020202020204" pitchFamily="34" charset="0"/>
              </a:rPr>
              <a:t>Analysis</a:t>
            </a:r>
          </a:p>
          <a:p>
            <a:pPr algn="ctr"/>
            <a:r>
              <a:rPr lang="en-US" sz="1400" dirty="0">
                <a:solidFill>
                  <a:schemeClr val="tx1"/>
                </a:solidFill>
                <a:latin typeface="Century Gothic" panose="020B0502020202020204" pitchFamily="34" charset="0"/>
              </a:rPr>
              <a:t>Network of concepts discussed together</a:t>
            </a:r>
          </a:p>
        </p:txBody>
      </p:sp>
      <p:cxnSp>
        <p:nvCxnSpPr>
          <p:cNvPr id="6" name="Straight Arrow Connector 5">
            <a:extLst>
              <a:ext uri="{FF2B5EF4-FFF2-40B4-BE49-F238E27FC236}">
                <a16:creationId xmlns:a16="http://schemas.microsoft.com/office/drawing/2014/main" id="{BA838E43-8787-4EA7-9C00-A2921BAF1D62}"/>
              </a:ext>
            </a:extLst>
          </p:cNvPr>
          <p:cNvCxnSpPr>
            <a:stCxn id="4" idx="2"/>
            <a:endCxn id="10" idx="0"/>
          </p:cNvCxnSpPr>
          <p:nvPr/>
        </p:nvCxnSpPr>
        <p:spPr>
          <a:xfrm flipH="1">
            <a:off x="3193088" y="1505434"/>
            <a:ext cx="1" cy="2567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0FFF6C9-2C8A-4D82-8D04-C8A242E830C9}"/>
              </a:ext>
            </a:extLst>
          </p:cNvPr>
          <p:cNvCxnSpPr>
            <a:cxnSpLocks/>
            <a:stCxn id="10" idx="2"/>
            <a:endCxn id="11" idx="0"/>
          </p:cNvCxnSpPr>
          <p:nvPr/>
        </p:nvCxnSpPr>
        <p:spPr>
          <a:xfrm flipH="1">
            <a:off x="3193087" y="2421394"/>
            <a:ext cx="1" cy="2412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D83DA8A-5068-4C8C-BAC7-539D4306E4B7}"/>
              </a:ext>
            </a:extLst>
          </p:cNvPr>
          <p:cNvSpPr/>
          <p:nvPr/>
        </p:nvSpPr>
        <p:spPr>
          <a:xfrm>
            <a:off x="7851363" y="2694573"/>
            <a:ext cx="2622473" cy="762123"/>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latin typeface="Century Gothic" panose="020B0502020202020204" pitchFamily="34" charset="0"/>
              </a:rPr>
              <a:t>Data Collection</a:t>
            </a:r>
          </a:p>
          <a:p>
            <a:pPr algn="ctr"/>
            <a:r>
              <a:rPr lang="en-US" sz="1400" dirty="0">
                <a:solidFill>
                  <a:schemeClr val="tx1"/>
                </a:solidFill>
                <a:latin typeface="Century Gothic" panose="020B0502020202020204" pitchFamily="34" charset="0"/>
              </a:rPr>
              <a:t>Disciplinary Concept Graphs of discussed topics</a:t>
            </a:r>
          </a:p>
        </p:txBody>
      </p:sp>
      <p:cxnSp>
        <p:nvCxnSpPr>
          <p:cNvPr id="19" name="Straight Arrow Connector 18">
            <a:extLst>
              <a:ext uri="{FF2B5EF4-FFF2-40B4-BE49-F238E27FC236}">
                <a16:creationId xmlns:a16="http://schemas.microsoft.com/office/drawing/2014/main" id="{29A9BCC3-8062-4E74-8250-E7D081A23673}"/>
              </a:ext>
            </a:extLst>
          </p:cNvPr>
          <p:cNvCxnSpPr>
            <a:cxnSpLocks/>
            <a:stCxn id="11" idx="3"/>
            <a:endCxn id="18" idx="1"/>
          </p:cNvCxnSpPr>
          <p:nvPr/>
        </p:nvCxnSpPr>
        <p:spPr>
          <a:xfrm>
            <a:off x="4245710" y="3075076"/>
            <a:ext cx="3605653" cy="5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88B1E62-9A48-42A7-97D5-50855520E94F}"/>
              </a:ext>
            </a:extLst>
          </p:cNvPr>
          <p:cNvCxnSpPr>
            <a:cxnSpLocks/>
            <a:stCxn id="18" idx="2"/>
          </p:cNvCxnSpPr>
          <p:nvPr/>
        </p:nvCxnSpPr>
        <p:spPr>
          <a:xfrm>
            <a:off x="9162600" y="3456696"/>
            <a:ext cx="0" cy="43481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A8C69048-C7D8-4314-B9AF-BA2CE27B575C}"/>
              </a:ext>
            </a:extLst>
          </p:cNvPr>
          <p:cNvSpPr/>
          <p:nvPr/>
        </p:nvSpPr>
        <p:spPr>
          <a:xfrm>
            <a:off x="7980669" y="3891513"/>
            <a:ext cx="2363860" cy="82480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latin typeface="Century Gothic" panose="020B0502020202020204" pitchFamily="34" charset="0"/>
              </a:rPr>
              <a:t>Analysis</a:t>
            </a:r>
          </a:p>
          <a:p>
            <a:pPr algn="ctr"/>
            <a:r>
              <a:rPr lang="en-US" sz="1400" dirty="0">
                <a:solidFill>
                  <a:schemeClr val="tx1"/>
                </a:solidFill>
                <a:latin typeface="Century Gothic" panose="020B0502020202020204" pitchFamily="34" charset="0"/>
              </a:rPr>
              <a:t>Network analysis to find integrating concepts</a:t>
            </a:r>
          </a:p>
        </p:txBody>
      </p:sp>
      <p:sp>
        <p:nvSpPr>
          <p:cNvPr id="31" name="Rectangle 30">
            <a:extLst>
              <a:ext uri="{FF2B5EF4-FFF2-40B4-BE49-F238E27FC236}">
                <a16:creationId xmlns:a16="http://schemas.microsoft.com/office/drawing/2014/main" id="{9546644F-AABC-45FC-928A-5E64C3A383A5}"/>
              </a:ext>
            </a:extLst>
          </p:cNvPr>
          <p:cNvSpPr/>
          <p:nvPr/>
        </p:nvSpPr>
        <p:spPr>
          <a:xfrm>
            <a:off x="4823627" y="3830284"/>
            <a:ext cx="2498672" cy="947262"/>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accent1">
                    <a:lumMod val="50000"/>
                  </a:schemeClr>
                </a:solidFill>
                <a:latin typeface="Century Gothic" panose="020B0502020202020204" pitchFamily="34" charset="0"/>
              </a:rPr>
              <a:t>Mixing technique</a:t>
            </a:r>
          </a:p>
          <a:p>
            <a:pPr algn="ctr"/>
            <a:r>
              <a:rPr lang="en-US" sz="1400" b="1" dirty="0">
                <a:solidFill>
                  <a:schemeClr val="accent1">
                    <a:lumMod val="50000"/>
                  </a:schemeClr>
                </a:solidFill>
                <a:latin typeface="Century Gothic" panose="020B0502020202020204" pitchFamily="34" charset="0"/>
              </a:rPr>
              <a:t>Following a thread /</a:t>
            </a:r>
          </a:p>
          <a:p>
            <a:pPr algn="ctr"/>
            <a:r>
              <a:rPr lang="en-US" sz="1400" b="1" dirty="0">
                <a:solidFill>
                  <a:schemeClr val="accent1">
                    <a:lumMod val="50000"/>
                  </a:schemeClr>
                </a:solidFill>
                <a:latin typeface="Century Gothic" panose="020B0502020202020204" pitchFamily="34" charset="0"/>
              </a:rPr>
              <a:t>Blending across strands</a:t>
            </a:r>
          </a:p>
        </p:txBody>
      </p:sp>
      <p:cxnSp>
        <p:nvCxnSpPr>
          <p:cNvPr id="32" name="Straight Arrow Connector 31">
            <a:extLst>
              <a:ext uri="{FF2B5EF4-FFF2-40B4-BE49-F238E27FC236}">
                <a16:creationId xmlns:a16="http://schemas.microsoft.com/office/drawing/2014/main" id="{6C40DBB0-0D61-4DD1-B1FE-9840778DC6F5}"/>
              </a:ext>
            </a:extLst>
          </p:cNvPr>
          <p:cNvCxnSpPr>
            <a:cxnSpLocks/>
            <a:stCxn id="29" idx="1"/>
            <a:endCxn id="31" idx="3"/>
          </p:cNvCxnSpPr>
          <p:nvPr/>
        </p:nvCxnSpPr>
        <p:spPr>
          <a:xfrm flipH="1" flipV="1">
            <a:off x="7322299" y="4303915"/>
            <a:ext cx="658370"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Connector: Curved 36">
            <a:extLst>
              <a:ext uri="{FF2B5EF4-FFF2-40B4-BE49-F238E27FC236}">
                <a16:creationId xmlns:a16="http://schemas.microsoft.com/office/drawing/2014/main" id="{17F6C78B-856E-4C2B-8526-76758AA58243}"/>
              </a:ext>
            </a:extLst>
          </p:cNvPr>
          <p:cNvCxnSpPr>
            <a:endCxn id="11" idx="2"/>
          </p:cNvCxnSpPr>
          <p:nvPr/>
        </p:nvCxnSpPr>
        <p:spPr>
          <a:xfrm rot="10800000">
            <a:off x="3193087" y="3487479"/>
            <a:ext cx="1630540" cy="816437"/>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Connector: Curved 38">
            <a:extLst>
              <a:ext uri="{FF2B5EF4-FFF2-40B4-BE49-F238E27FC236}">
                <a16:creationId xmlns:a16="http://schemas.microsoft.com/office/drawing/2014/main" id="{67FF15C8-02F7-4EC7-A2AD-2A115893F43D}"/>
              </a:ext>
            </a:extLst>
          </p:cNvPr>
          <p:cNvCxnSpPr>
            <a:cxnSpLocks/>
            <a:stCxn id="31" idx="1"/>
            <a:endCxn id="4" idx="3"/>
          </p:cNvCxnSpPr>
          <p:nvPr/>
        </p:nvCxnSpPr>
        <p:spPr>
          <a:xfrm rot="10800000">
            <a:off x="4245713" y="1175825"/>
            <a:ext cx="577915" cy="3128090"/>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90B42782-BFC4-428F-B397-A764A4457333}"/>
              </a:ext>
            </a:extLst>
          </p:cNvPr>
          <p:cNvSpPr/>
          <p:nvPr/>
        </p:nvSpPr>
        <p:spPr>
          <a:xfrm>
            <a:off x="7913263" y="4931981"/>
            <a:ext cx="2498672" cy="793351"/>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accent1">
                    <a:lumMod val="50000"/>
                  </a:schemeClr>
                </a:solidFill>
                <a:latin typeface="Century Gothic" panose="020B0502020202020204" pitchFamily="34" charset="0"/>
              </a:rPr>
              <a:t>Mixing technique</a:t>
            </a:r>
          </a:p>
          <a:p>
            <a:pPr algn="ctr"/>
            <a:r>
              <a:rPr lang="en-US" sz="1400" b="1" dirty="0">
                <a:solidFill>
                  <a:schemeClr val="accent1">
                    <a:lumMod val="50000"/>
                  </a:schemeClr>
                </a:solidFill>
                <a:latin typeface="Century Gothic" panose="020B0502020202020204" pitchFamily="34" charset="0"/>
              </a:rPr>
              <a:t>Building – create new interview protocol</a:t>
            </a:r>
          </a:p>
        </p:txBody>
      </p:sp>
      <p:cxnSp>
        <p:nvCxnSpPr>
          <p:cNvPr id="43" name="Straight Arrow Connector 42">
            <a:extLst>
              <a:ext uri="{FF2B5EF4-FFF2-40B4-BE49-F238E27FC236}">
                <a16:creationId xmlns:a16="http://schemas.microsoft.com/office/drawing/2014/main" id="{34DCECE9-5242-4E51-AFFD-C8E58E2606D0}"/>
              </a:ext>
            </a:extLst>
          </p:cNvPr>
          <p:cNvCxnSpPr>
            <a:cxnSpLocks/>
            <a:stCxn id="29" idx="2"/>
            <a:endCxn id="42" idx="0"/>
          </p:cNvCxnSpPr>
          <p:nvPr/>
        </p:nvCxnSpPr>
        <p:spPr>
          <a:xfrm>
            <a:off x="9162599" y="4716318"/>
            <a:ext cx="0" cy="2156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7" name="Connector: Curved 46">
            <a:extLst>
              <a:ext uri="{FF2B5EF4-FFF2-40B4-BE49-F238E27FC236}">
                <a16:creationId xmlns:a16="http://schemas.microsoft.com/office/drawing/2014/main" id="{BA9D7519-7D9F-4F82-99FA-71C225222E30}"/>
              </a:ext>
            </a:extLst>
          </p:cNvPr>
          <p:cNvCxnSpPr>
            <a:cxnSpLocks/>
            <a:stCxn id="31" idx="2"/>
            <a:endCxn id="42" idx="1"/>
          </p:cNvCxnSpPr>
          <p:nvPr/>
        </p:nvCxnSpPr>
        <p:spPr>
          <a:xfrm rot="16200000" flipH="1">
            <a:off x="6717558" y="4132951"/>
            <a:ext cx="551111" cy="1840300"/>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41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par>
                                <p:cTn id="42" presetID="10" presetClass="entr" presetSubtype="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par>
                                <p:cTn id="45" presetID="10"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par>
                                <p:cTn id="53" presetID="10"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8" grpId="0" animBg="1"/>
      <p:bldP spid="29" grpId="0" animBg="1"/>
      <p:bldP spid="31" grpId="0" animBg="1"/>
      <p:bldP spid="4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546100" y="-54326"/>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b="1" dirty="0">
                <a:solidFill>
                  <a:schemeClr val="dk1"/>
                </a:solidFill>
                <a:latin typeface="Century Gothic"/>
                <a:ea typeface="Century Gothic"/>
                <a:cs typeface="Century Gothic"/>
                <a:sym typeface="Century Gothic"/>
              </a:rPr>
              <a:t>Longitudinal/non-longitudinal and mono/mixed methods studies can also be reconciled using a mixed methods systematic review...a focus on methodology could elucidate what is “working” in developing techniques to identify and implement threshold concepts (e.g., Klassen et al., 2018; </a:t>
            </a:r>
            <a:r>
              <a:rPr lang="en-US" sz="1800" b="1" dirty="0">
                <a:solidFill>
                  <a:schemeClr val="dk1"/>
                </a:solidFill>
                <a:latin typeface="Century Gothic"/>
                <a:ea typeface="Century Gothic"/>
                <a:cs typeface="Century Gothic"/>
                <a:sym typeface="Century Gothic"/>
              </a:rPr>
              <a:t>Johnson et al., 2019</a:t>
            </a:r>
            <a:r>
              <a:rPr lang="en-US" b="1" dirty="0">
                <a:solidFill>
                  <a:schemeClr val="dk1"/>
                </a:solidFill>
                <a:latin typeface="Century Gothic"/>
                <a:ea typeface="Century Gothic"/>
                <a:cs typeface="Century Gothic"/>
                <a:sym typeface="Century Gothic"/>
              </a:rPr>
              <a:t>)</a:t>
            </a:r>
            <a:endParaRPr lang="en-US" b="1" dirty="0">
              <a:solidFill>
                <a:schemeClr val="accent1">
                  <a:lumMod val="75000"/>
                </a:schemeClr>
              </a:solidFill>
              <a:latin typeface="Century Gothic"/>
              <a:ea typeface="Century Gothic"/>
              <a:cs typeface="Century Gothic"/>
              <a:sym typeface="Century Gothic"/>
            </a:endParaRPr>
          </a:p>
        </p:txBody>
      </p:sp>
      <p:sp>
        <p:nvSpPr>
          <p:cNvPr id="2" name="TextBox 1">
            <a:extLst>
              <a:ext uri="{FF2B5EF4-FFF2-40B4-BE49-F238E27FC236}">
                <a16:creationId xmlns:a16="http://schemas.microsoft.com/office/drawing/2014/main" id="{4F22D8DA-698F-4024-A8D1-E71AEE20BB9F}"/>
              </a:ext>
            </a:extLst>
          </p:cNvPr>
          <p:cNvSpPr txBox="1"/>
          <p:nvPr/>
        </p:nvSpPr>
        <p:spPr>
          <a:xfrm>
            <a:off x="1539948" y="1572356"/>
            <a:ext cx="9377917" cy="400110"/>
          </a:xfrm>
          <a:prstGeom prst="rect">
            <a:avLst/>
          </a:prstGeom>
          <a:noFill/>
        </p:spPr>
        <p:txBody>
          <a:bodyPr wrap="square" rtlCol="0">
            <a:spAutoFit/>
          </a:bodyPr>
          <a:lstStyle/>
          <a:p>
            <a:r>
              <a:rPr lang="en-US" sz="2000" dirty="0">
                <a:latin typeface="Century Gothic" panose="020B0502020202020204" pitchFamily="34" charset="0"/>
              </a:rPr>
              <a:t>Qualitative conclusions	Mixed conclusions		Quantitative conclusions</a:t>
            </a:r>
          </a:p>
        </p:txBody>
      </p:sp>
      <p:cxnSp>
        <p:nvCxnSpPr>
          <p:cNvPr id="5" name="Straight Connector 4">
            <a:extLst>
              <a:ext uri="{FF2B5EF4-FFF2-40B4-BE49-F238E27FC236}">
                <a16:creationId xmlns:a16="http://schemas.microsoft.com/office/drawing/2014/main" id="{78CF61F2-73EE-4FC1-8F56-D9216A3E71EE}"/>
              </a:ext>
            </a:extLst>
          </p:cNvPr>
          <p:cNvCxnSpPr/>
          <p:nvPr/>
        </p:nvCxnSpPr>
        <p:spPr>
          <a:xfrm>
            <a:off x="1424765" y="2062716"/>
            <a:ext cx="9377917" cy="0"/>
          </a:xfrm>
          <a:prstGeom prst="line">
            <a:avLst/>
          </a:prstGeom>
        </p:spPr>
        <p:style>
          <a:lnRef idx="1">
            <a:schemeClr val="dk1"/>
          </a:lnRef>
          <a:fillRef idx="0">
            <a:schemeClr val="dk1"/>
          </a:fillRef>
          <a:effectRef idx="0">
            <a:schemeClr val="dk1"/>
          </a:effectRef>
          <a:fontRef idx="minor">
            <a:schemeClr val="tx1"/>
          </a:fontRef>
        </p:style>
      </p:cxnSp>
      <p:sp>
        <p:nvSpPr>
          <p:cNvPr id="26" name="Rectangle 25">
            <a:extLst>
              <a:ext uri="{FF2B5EF4-FFF2-40B4-BE49-F238E27FC236}">
                <a16:creationId xmlns:a16="http://schemas.microsoft.com/office/drawing/2014/main" id="{50ADDB33-05BF-45CD-BBC8-60C5441AED1A}"/>
              </a:ext>
            </a:extLst>
          </p:cNvPr>
          <p:cNvSpPr/>
          <p:nvPr/>
        </p:nvSpPr>
        <p:spPr>
          <a:xfrm>
            <a:off x="1424765" y="2321353"/>
            <a:ext cx="3006762" cy="857775"/>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Two-year ethnographic study with second years in economics </a:t>
            </a:r>
          </a:p>
        </p:txBody>
      </p:sp>
      <p:sp>
        <p:nvSpPr>
          <p:cNvPr id="29" name="Rectangle 28">
            <a:extLst>
              <a:ext uri="{FF2B5EF4-FFF2-40B4-BE49-F238E27FC236}">
                <a16:creationId xmlns:a16="http://schemas.microsoft.com/office/drawing/2014/main" id="{3938A7D6-FBAC-4AC2-B550-7C0DFA5419B0}"/>
              </a:ext>
            </a:extLst>
          </p:cNvPr>
          <p:cNvSpPr/>
          <p:nvPr/>
        </p:nvSpPr>
        <p:spPr>
          <a:xfrm>
            <a:off x="8224024" y="3070949"/>
            <a:ext cx="3006762" cy="716102"/>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Questionnaire-based study with seniors in economics</a:t>
            </a:r>
          </a:p>
        </p:txBody>
      </p:sp>
      <p:sp>
        <p:nvSpPr>
          <p:cNvPr id="30" name="Rectangle 29">
            <a:extLst>
              <a:ext uri="{FF2B5EF4-FFF2-40B4-BE49-F238E27FC236}">
                <a16:creationId xmlns:a16="http://schemas.microsoft.com/office/drawing/2014/main" id="{F8FA1B16-FC39-4723-97BD-A6EC502CB867}"/>
              </a:ext>
            </a:extLst>
          </p:cNvPr>
          <p:cNvSpPr/>
          <p:nvPr/>
        </p:nvSpPr>
        <p:spPr>
          <a:xfrm>
            <a:off x="8224024" y="4344241"/>
            <a:ext cx="3006762" cy="902084"/>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Causal comparative study with middle year students in finance</a:t>
            </a:r>
          </a:p>
        </p:txBody>
      </p:sp>
      <p:sp>
        <p:nvSpPr>
          <p:cNvPr id="31" name="Rectangle 30">
            <a:extLst>
              <a:ext uri="{FF2B5EF4-FFF2-40B4-BE49-F238E27FC236}">
                <a16:creationId xmlns:a16="http://schemas.microsoft.com/office/drawing/2014/main" id="{15321AFC-D2FA-4B29-9EA1-FBF3876361A7}"/>
              </a:ext>
            </a:extLst>
          </p:cNvPr>
          <p:cNvSpPr/>
          <p:nvPr/>
        </p:nvSpPr>
        <p:spPr>
          <a:xfrm>
            <a:off x="4592619" y="5285643"/>
            <a:ext cx="3006762" cy="881237"/>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Mixed methods grounded theory with first-years and seniors</a:t>
            </a:r>
          </a:p>
        </p:txBody>
      </p:sp>
      <p:cxnSp>
        <p:nvCxnSpPr>
          <p:cNvPr id="33" name="Straight Arrow Connector 32">
            <a:extLst>
              <a:ext uri="{FF2B5EF4-FFF2-40B4-BE49-F238E27FC236}">
                <a16:creationId xmlns:a16="http://schemas.microsoft.com/office/drawing/2014/main" id="{6891CC21-0A10-4A2A-9C53-BCD9F9B47995}"/>
              </a:ext>
            </a:extLst>
          </p:cNvPr>
          <p:cNvCxnSpPr>
            <a:cxnSpLocks/>
            <a:stCxn id="26" idx="3"/>
            <a:endCxn id="31" idx="0"/>
          </p:cNvCxnSpPr>
          <p:nvPr/>
        </p:nvCxnSpPr>
        <p:spPr>
          <a:xfrm>
            <a:off x="4431527" y="2750241"/>
            <a:ext cx="1664473" cy="2535402"/>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DD1393F-FED4-4547-9880-58B0EF608DEF}"/>
              </a:ext>
            </a:extLst>
          </p:cNvPr>
          <p:cNvCxnSpPr>
            <a:cxnSpLocks/>
            <a:stCxn id="29" idx="1"/>
            <a:endCxn id="31" idx="0"/>
          </p:cNvCxnSpPr>
          <p:nvPr/>
        </p:nvCxnSpPr>
        <p:spPr>
          <a:xfrm flipH="1">
            <a:off x="6096000" y="3429000"/>
            <a:ext cx="2128024" cy="1856643"/>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C6E9739-EC48-48F0-BEF4-3421DA1D1D27}"/>
              </a:ext>
            </a:extLst>
          </p:cNvPr>
          <p:cNvCxnSpPr>
            <a:cxnSpLocks/>
            <a:stCxn id="30" idx="1"/>
            <a:endCxn id="31" idx="0"/>
          </p:cNvCxnSpPr>
          <p:nvPr/>
        </p:nvCxnSpPr>
        <p:spPr>
          <a:xfrm flipH="1">
            <a:off x="6096000" y="4795283"/>
            <a:ext cx="2128024" cy="49036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5B670B7-F277-4B4A-B3AF-5242BD5DAEB4}"/>
              </a:ext>
            </a:extLst>
          </p:cNvPr>
          <p:cNvCxnSpPr>
            <a:cxnSpLocks/>
            <a:stCxn id="29" idx="2"/>
            <a:endCxn id="30" idx="0"/>
          </p:cNvCxnSpPr>
          <p:nvPr/>
        </p:nvCxnSpPr>
        <p:spPr>
          <a:xfrm>
            <a:off x="9727405" y="3787051"/>
            <a:ext cx="0" cy="55719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BE3D88C-9AEB-4134-A645-2AC1DAB7A020}"/>
              </a:ext>
            </a:extLst>
          </p:cNvPr>
          <p:cNvCxnSpPr>
            <a:cxnSpLocks/>
            <a:stCxn id="26" idx="3"/>
            <a:endCxn id="29" idx="1"/>
          </p:cNvCxnSpPr>
          <p:nvPr/>
        </p:nvCxnSpPr>
        <p:spPr>
          <a:xfrm>
            <a:off x="4431527" y="2750241"/>
            <a:ext cx="3792497" cy="678759"/>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F339BA4-F305-4A19-85AC-533E5C864157}"/>
              </a:ext>
            </a:extLst>
          </p:cNvPr>
          <p:cNvCxnSpPr>
            <a:cxnSpLocks/>
            <a:stCxn id="26" idx="3"/>
            <a:endCxn id="30" idx="1"/>
          </p:cNvCxnSpPr>
          <p:nvPr/>
        </p:nvCxnSpPr>
        <p:spPr>
          <a:xfrm>
            <a:off x="4431527" y="2750241"/>
            <a:ext cx="3792497" cy="2045042"/>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0A404433-DF98-4629-B05A-A18C0A1DDA59}"/>
              </a:ext>
            </a:extLst>
          </p:cNvPr>
          <p:cNvSpPr txBox="1"/>
          <p:nvPr/>
        </p:nvSpPr>
        <p:spPr>
          <a:xfrm rot="3294784">
            <a:off x="4652074" y="3914650"/>
            <a:ext cx="1273105"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Compare</a:t>
            </a:r>
          </a:p>
        </p:txBody>
      </p:sp>
      <p:sp>
        <p:nvSpPr>
          <p:cNvPr id="55" name="TextBox 54">
            <a:extLst>
              <a:ext uri="{FF2B5EF4-FFF2-40B4-BE49-F238E27FC236}">
                <a16:creationId xmlns:a16="http://schemas.microsoft.com/office/drawing/2014/main" id="{1A32FD16-ABA7-4F30-A200-554C5D380B57}"/>
              </a:ext>
            </a:extLst>
          </p:cNvPr>
          <p:cNvSpPr txBox="1"/>
          <p:nvPr/>
        </p:nvSpPr>
        <p:spPr>
          <a:xfrm rot="1564419">
            <a:off x="5382864" y="3440116"/>
            <a:ext cx="1273105"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Compare</a:t>
            </a:r>
          </a:p>
        </p:txBody>
      </p:sp>
      <p:sp>
        <p:nvSpPr>
          <p:cNvPr id="58" name="TextBox 57">
            <a:extLst>
              <a:ext uri="{FF2B5EF4-FFF2-40B4-BE49-F238E27FC236}">
                <a16:creationId xmlns:a16="http://schemas.microsoft.com/office/drawing/2014/main" id="{314D504F-6E5A-4D9A-8092-703D97D484EF}"/>
              </a:ext>
            </a:extLst>
          </p:cNvPr>
          <p:cNvSpPr txBox="1"/>
          <p:nvPr/>
        </p:nvSpPr>
        <p:spPr>
          <a:xfrm rot="521081">
            <a:off x="5492679" y="2900573"/>
            <a:ext cx="1273105"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Compare</a:t>
            </a:r>
          </a:p>
        </p:txBody>
      </p:sp>
      <p:sp>
        <p:nvSpPr>
          <p:cNvPr id="59" name="TextBox 58">
            <a:extLst>
              <a:ext uri="{FF2B5EF4-FFF2-40B4-BE49-F238E27FC236}">
                <a16:creationId xmlns:a16="http://schemas.microsoft.com/office/drawing/2014/main" id="{5F7B1685-952D-43BE-B4D6-07677AB75176}"/>
              </a:ext>
            </a:extLst>
          </p:cNvPr>
          <p:cNvSpPr txBox="1"/>
          <p:nvPr/>
        </p:nvSpPr>
        <p:spPr>
          <a:xfrm rot="18934925">
            <a:off x="6523460" y="4069150"/>
            <a:ext cx="1273105"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Compare</a:t>
            </a:r>
          </a:p>
        </p:txBody>
      </p:sp>
      <p:sp>
        <p:nvSpPr>
          <p:cNvPr id="60" name="TextBox 59">
            <a:extLst>
              <a:ext uri="{FF2B5EF4-FFF2-40B4-BE49-F238E27FC236}">
                <a16:creationId xmlns:a16="http://schemas.microsoft.com/office/drawing/2014/main" id="{39C66F4D-3515-4E43-9D8C-6B1990D41167}"/>
              </a:ext>
            </a:extLst>
          </p:cNvPr>
          <p:cNvSpPr txBox="1"/>
          <p:nvPr/>
        </p:nvSpPr>
        <p:spPr>
          <a:xfrm rot="20834944">
            <a:off x="6654753" y="4766574"/>
            <a:ext cx="1273105"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Compare</a:t>
            </a:r>
          </a:p>
        </p:txBody>
      </p:sp>
      <p:sp>
        <p:nvSpPr>
          <p:cNvPr id="62" name="TextBox 61">
            <a:extLst>
              <a:ext uri="{FF2B5EF4-FFF2-40B4-BE49-F238E27FC236}">
                <a16:creationId xmlns:a16="http://schemas.microsoft.com/office/drawing/2014/main" id="{E8FAB444-07A7-4466-B9FB-61FAA1E54F0B}"/>
              </a:ext>
            </a:extLst>
          </p:cNvPr>
          <p:cNvSpPr txBox="1"/>
          <p:nvPr/>
        </p:nvSpPr>
        <p:spPr>
          <a:xfrm>
            <a:off x="9106539" y="3877126"/>
            <a:ext cx="1273105"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Compare</a:t>
            </a:r>
          </a:p>
        </p:txBody>
      </p:sp>
    </p:spTree>
    <p:extLst>
      <p:ext uri="{BB962C8B-B14F-4D97-AF65-F5344CB8AC3E}">
        <p14:creationId xmlns:p14="http://schemas.microsoft.com/office/powerpoint/2010/main" val="3565789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500"/>
                                        <p:tgtEl>
                                          <p:spTgt spid="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5" grpId="0" animBg="1"/>
      <p:bldP spid="58" grpId="0" animBg="1"/>
      <p:bldP spid="59" grpId="0" animBg="1"/>
      <p:bldP spid="60" grpId="0" animBg="1"/>
      <p:bldP spid="6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636758" y="140330"/>
            <a:ext cx="11373106"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latin typeface="Century Gothic"/>
                <a:ea typeface="Century Gothic"/>
                <a:cs typeface="Century Gothic"/>
                <a:sym typeface="Century Gothic"/>
              </a:rPr>
              <a:t>Another common integration strategy is creating a </a:t>
            </a:r>
            <a:r>
              <a:rPr lang="en-US" sz="2000" b="1" dirty="0">
                <a:solidFill>
                  <a:schemeClr val="accent1">
                    <a:lumMod val="50000"/>
                  </a:schemeClr>
                </a:solidFill>
                <a:latin typeface="Century Gothic"/>
                <a:ea typeface="Century Gothic"/>
                <a:cs typeface="Century Gothic"/>
                <a:sym typeface="Century Gothic"/>
              </a:rPr>
              <a:t>joint display, </a:t>
            </a:r>
            <a:r>
              <a:rPr lang="en-US" sz="2000" b="1" dirty="0">
                <a:latin typeface="Century Gothic"/>
                <a:ea typeface="Century Gothic"/>
                <a:cs typeface="Century Gothic"/>
                <a:sym typeface="Century Gothic"/>
              </a:rPr>
              <a:t>a figure or table that juxtaposes quantitative and qualitative findings (or data), with the following form…</a:t>
            </a:r>
            <a:endParaRPr lang="en-US" sz="2000" b="1" dirty="0">
              <a:solidFill>
                <a:schemeClr val="accent1">
                  <a:lumMod val="50000"/>
                </a:schemeClr>
              </a:solidFill>
              <a:latin typeface="Century Gothic"/>
              <a:ea typeface="Century Gothic"/>
              <a:cs typeface="Century Gothic"/>
              <a:sym typeface="Century Gothic"/>
            </a:endParaRPr>
          </a:p>
        </p:txBody>
      </p:sp>
      <p:graphicFrame>
        <p:nvGraphicFramePr>
          <p:cNvPr id="2" name="Table 3">
            <a:extLst>
              <a:ext uri="{FF2B5EF4-FFF2-40B4-BE49-F238E27FC236}">
                <a16:creationId xmlns:a16="http://schemas.microsoft.com/office/drawing/2014/main" id="{53940CDA-D464-47AC-9784-1B3F1A4DB728}"/>
              </a:ext>
            </a:extLst>
          </p:cNvPr>
          <p:cNvGraphicFramePr>
            <a:graphicFrameLocks noGrp="1"/>
          </p:cNvGraphicFramePr>
          <p:nvPr>
            <p:extLst>
              <p:ext uri="{D42A27DB-BD31-4B8C-83A1-F6EECF244321}">
                <p14:modId xmlns:p14="http://schemas.microsoft.com/office/powerpoint/2010/main" val="2502236639"/>
              </p:ext>
            </p:extLst>
          </p:nvPr>
        </p:nvGraphicFramePr>
        <p:xfrm>
          <a:off x="782444" y="1825642"/>
          <a:ext cx="10759068" cy="3850330"/>
        </p:xfrm>
        <a:graphic>
          <a:graphicData uri="http://schemas.openxmlformats.org/drawingml/2006/table">
            <a:tbl>
              <a:tblPr firstRow="1" bandRow="1">
                <a:tableStyleId>{5C22544A-7EE6-4342-B048-85BDC9FD1C3A}</a:tableStyleId>
              </a:tblPr>
              <a:tblGrid>
                <a:gridCol w="2689767">
                  <a:extLst>
                    <a:ext uri="{9D8B030D-6E8A-4147-A177-3AD203B41FA5}">
                      <a16:colId xmlns:a16="http://schemas.microsoft.com/office/drawing/2014/main" val="2204623535"/>
                    </a:ext>
                  </a:extLst>
                </a:gridCol>
                <a:gridCol w="2689767">
                  <a:extLst>
                    <a:ext uri="{9D8B030D-6E8A-4147-A177-3AD203B41FA5}">
                      <a16:colId xmlns:a16="http://schemas.microsoft.com/office/drawing/2014/main" val="2229323577"/>
                    </a:ext>
                  </a:extLst>
                </a:gridCol>
                <a:gridCol w="2689767">
                  <a:extLst>
                    <a:ext uri="{9D8B030D-6E8A-4147-A177-3AD203B41FA5}">
                      <a16:colId xmlns:a16="http://schemas.microsoft.com/office/drawing/2014/main" val="2306854137"/>
                    </a:ext>
                  </a:extLst>
                </a:gridCol>
                <a:gridCol w="2689767">
                  <a:extLst>
                    <a:ext uri="{9D8B030D-6E8A-4147-A177-3AD203B41FA5}">
                      <a16:colId xmlns:a16="http://schemas.microsoft.com/office/drawing/2014/main" val="1550159050"/>
                    </a:ext>
                  </a:extLst>
                </a:gridCol>
              </a:tblGrid>
              <a:tr h="770066">
                <a:tc>
                  <a:txBody>
                    <a:bodyPr/>
                    <a:lstStyle/>
                    <a:p>
                      <a:pPr algn="ctr"/>
                      <a:r>
                        <a:rPr lang="en-US" dirty="0"/>
                        <a:t>Overarching Constructs</a:t>
                      </a:r>
                    </a:p>
                  </a:txBody>
                  <a:tcPr anchor="ctr"/>
                </a:tc>
                <a:tc>
                  <a:txBody>
                    <a:bodyPr/>
                    <a:lstStyle/>
                    <a:p>
                      <a:pPr algn="ctr"/>
                      <a:r>
                        <a:rPr lang="en-US" dirty="0"/>
                        <a:t>Quantitative Findings</a:t>
                      </a:r>
                    </a:p>
                  </a:txBody>
                  <a:tcPr anchor="ctr"/>
                </a:tc>
                <a:tc>
                  <a:txBody>
                    <a:bodyPr/>
                    <a:lstStyle/>
                    <a:p>
                      <a:pPr algn="ctr"/>
                      <a:r>
                        <a:rPr lang="en-US" dirty="0"/>
                        <a:t>Qualitative Findings</a:t>
                      </a:r>
                    </a:p>
                  </a:txBody>
                  <a:tcPr anchor="ctr"/>
                </a:tc>
                <a:tc>
                  <a:txBody>
                    <a:bodyPr/>
                    <a:lstStyle/>
                    <a:p>
                      <a:pPr algn="ctr"/>
                      <a:r>
                        <a:rPr lang="en-US" dirty="0"/>
                        <a:t>Meta-inferences</a:t>
                      </a:r>
                    </a:p>
                  </a:txBody>
                  <a:tcPr anchor="ctr"/>
                </a:tc>
                <a:extLst>
                  <a:ext uri="{0D108BD9-81ED-4DB2-BD59-A6C34878D82A}">
                    <a16:rowId xmlns:a16="http://schemas.microsoft.com/office/drawing/2014/main" val="139968515"/>
                  </a:ext>
                </a:extLst>
              </a:tr>
              <a:tr h="770066">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a:p>
                  </a:txBody>
                  <a:tcPr anchor="ctr"/>
                </a:tc>
                <a:extLst>
                  <a:ext uri="{0D108BD9-81ED-4DB2-BD59-A6C34878D82A}">
                    <a16:rowId xmlns:a16="http://schemas.microsoft.com/office/drawing/2014/main" val="122233628"/>
                  </a:ext>
                </a:extLst>
              </a:tr>
              <a:tr h="770066">
                <a:tc>
                  <a:txBody>
                    <a:bodyPr/>
                    <a:lstStyle/>
                    <a:p>
                      <a:pPr algn="ctr"/>
                      <a:endParaRPr lang="en-US"/>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a:p>
                  </a:txBody>
                  <a:tcPr anchor="ctr"/>
                </a:tc>
                <a:extLst>
                  <a:ext uri="{0D108BD9-81ED-4DB2-BD59-A6C34878D82A}">
                    <a16:rowId xmlns:a16="http://schemas.microsoft.com/office/drawing/2014/main" val="2816559140"/>
                  </a:ext>
                </a:extLst>
              </a:tr>
              <a:tr h="770066">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92284763"/>
                  </a:ext>
                </a:extLst>
              </a:tr>
              <a:tr h="770066">
                <a:tc>
                  <a:txBody>
                    <a:bodyPr/>
                    <a:lstStyle/>
                    <a:p>
                      <a:pPr algn="ctr"/>
                      <a:endParaRPr lang="en-US"/>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3230999018"/>
                  </a:ext>
                </a:extLst>
              </a:tr>
            </a:tbl>
          </a:graphicData>
        </a:graphic>
      </p:graphicFrame>
      <p:sp>
        <p:nvSpPr>
          <p:cNvPr id="7" name="TextBox 6">
            <a:extLst>
              <a:ext uri="{FF2B5EF4-FFF2-40B4-BE49-F238E27FC236}">
                <a16:creationId xmlns:a16="http://schemas.microsoft.com/office/drawing/2014/main" id="{3EF09759-ACD6-4436-8393-CEC9C8C67695}"/>
              </a:ext>
            </a:extLst>
          </p:cNvPr>
          <p:cNvSpPr txBox="1"/>
          <p:nvPr/>
        </p:nvSpPr>
        <p:spPr>
          <a:xfrm>
            <a:off x="6934201" y="6317560"/>
            <a:ext cx="5422900" cy="400110"/>
          </a:xfrm>
          <a:prstGeom prst="rect">
            <a:avLst/>
          </a:prstGeom>
          <a:noFill/>
        </p:spPr>
        <p:txBody>
          <a:bodyPr wrap="square">
            <a:spAutoFit/>
          </a:bodyPr>
          <a:lstStyle/>
          <a:p>
            <a:pPr algn="ctr"/>
            <a:r>
              <a:rPr lang="en-US" sz="2000" dirty="0">
                <a:latin typeface="Century Gothic" panose="020B0502020202020204" pitchFamily="34" charset="0"/>
              </a:rPr>
              <a:t>(Fetters, 2020; </a:t>
            </a:r>
            <a:r>
              <a:rPr lang="en-US" sz="2000" dirty="0" err="1">
                <a:latin typeface="Century Gothic" panose="020B0502020202020204" pitchFamily="34" charset="0"/>
              </a:rPr>
              <a:t>Guetterman</a:t>
            </a:r>
            <a:r>
              <a:rPr lang="en-US" sz="2000" dirty="0">
                <a:latin typeface="Century Gothic" panose="020B0502020202020204" pitchFamily="34" charset="0"/>
              </a:rPr>
              <a:t> et al., 2015)</a:t>
            </a:r>
          </a:p>
        </p:txBody>
      </p:sp>
    </p:spTree>
    <p:extLst>
      <p:ext uri="{BB962C8B-B14F-4D97-AF65-F5344CB8AC3E}">
        <p14:creationId xmlns:p14="http://schemas.microsoft.com/office/powerpoint/2010/main" val="1348731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546100" y="-54326"/>
            <a:ext cx="11430000"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solidFill>
                  <a:schemeClr val="dk1"/>
                </a:solidFill>
                <a:latin typeface="Century Gothic"/>
                <a:ea typeface="Century Gothic"/>
                <a:cs typeface="Century Gothic"/>
                <a:sym typeface="Century Gothic"/>
              </a:rPr>
              <a:t>One technique to synthesize in a systematic mixed methods review (or any mixed methods study) is called </a:t>
            </a:r>
            <a:r>
              <a:rPr lang="en-US" sz="2000" b="1" i="1" dirty="0">
                <a:solidFill>
                  <a:schemeClr val="dk1"/>
                </a:solidFill>
                <a:latin typeface="Century Gothic"/>
                <a:ea typeface="Century Gothic"/>
                <a:cs typeface="Century Gothic"/>
                <a:sym typeface="Century Gothic"/>
              </a:rPr>
              <a:t>pillar integration process </a:t>
            </a:r>
            <a:r>
              <a:rPr lang="en-US" sz="2000" b="1" dirty="0">
                <a:solidFill>
                  <a:schemeClr val="dk1"/>
                </a:solidFill>
                <a:latin typeface="Century Gothic"/>
                <a:ea typeface="Century Gothic"/>
                <a:cs typeface="Century Gothic"/>
                <a:sym typeface="Century Gothic"/>
              </a:rPr>
              <a:t>(Johnson et al., 2019, p. 305)</a:t>
            </a:r>
            <a:endParaRPr lang="en-US" sz="2000" b="1" dirty="0">
              <a:solidFill>
                <a:schemeClr val="accent1">
                  <a:lumMod val="75000"/>
                </a:schemeClr>
              </a:solidFill>
              <a:latin typeface="Century Gothic"/>
              <a:ea typeface="Century Gothic"/>
              <a:cs typeface="Century Gothic"/>
              <a:sym typeface="Century Gothic"/>
            </a:endParaRPr>
          </a:p>
        </p:txBody>
      </p:sp>
      <p:sp>
        <p:nvSpPr>
          <p:cNvPr id="23" name="Rectangle 22">
            <a:extLst>
              <a:ext uri="{FF2B5EF4-FFF2-40B4-BE49-F238E27FC236}">
                <a16:creationId xmlns:a16="http://schemas.microsoft.com/office/drawing/2014/main" id="{BF198643-82D2-4861-9C1F-79350840F4CF}"/>
              </a:ext>
            </a:extLst>
          </p:cNvPr>
          <p:cNvSpPr/>
          <p:nvPr/>
        </p:nvSpPr>
        <p:spPr>
          <a:xfrm>
            <a:off x="314606" y="4805134"/>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Qualitative Evidence</a:t>
            </a:r>
          </a:p>
          <a:p>
            <a:pPr algn="ctr"/>
            <a:r>
              <a:rPr lang="en-US" sz="1600" dirty="0">
                <a:solidFill>
                  <a:schemeClr val="tx1"/>
                </a:solidFill>
                <a:latin typeface="Century Gothic" panose="020B0502020202020204" pitchFamily="34" charset="0"/>
              </a:rPr>
              <a:t>Data on TC quality</a:t>
            </a:r>
          </a:p>
        </p:txBody>
      </p:sp>
      <p:sp>
        <p:nvSpPr>
          <p:cNvPr id="24" name="Rectangle 23">
            <a:extLst>
              <a:ext uri="{FF2B5EF4-FFF2-40B4-BE49-F238E27FC236}">
                <a16:creationId xmlns:a16="http://schemas.microsoft.com/office/drawing/2014/main" id="{8C1F1766-D347-4BBA-BCF3-1ABC6AC33291}"/>
              </a:ext>
            </a:extLst>
          </p:cNvPr>
          <p:cNvSpPr/>
          <p:nvPr/>
        </p:nvSpPr>
        <p:spPr>
          <a:xfrm>
            <a:off x="9030537" y="4805134"/>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Quantitative Evidence</a:t>
            </a:r>
          </a:p>
          <a:p>
            <a:pPr algn="ctr"/>
            <a:r>
              <a:rPr lang="en-US" sz="1600" dirty="0">
                <a:solidFill>
                  <a:schemeClr val="tx1"/>
                </a:solidFill>
                <a:latin typeface="Century Gothic" panose="020B0502020202020204" pitchFamily="34" charset="0"/>
              </a:rPr>
              <a:t>Data on TC quality</a:t>
            </a:r>
          </a:p>
        </p:txBody>
      </p:sp>
      <p:sp>
        <p:nvSpPr>
          <p:cNvPr id="25" name="Rectangle 24">
            <a:extLst>
              <a:ext uri="{FF2B5EF4-FFF2-40B4-BE49-F238E27FC236}">
                <a16:creationId xmlns:a16="http://schemas.microsoft.com/office/drawing/2014/main" id="{B9E2AD70-F92C-42DC-A2C7-22A27D21462E}"/>
              </a:ext>
            </a:extLst>
          </p:cNvPr>
          <p:cNvSpPr/>
          <p:nvPr/>
        </p:nvSpPr>
        <p:spPr>
          <a:xfrm>
            <a:off x="6415172" y="3834880"/>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Quantitative Categories</a:t>
            </a:r>
          </a:p>
        </p:txBody>
      </p:sp>
      <p:sp>
        <p:nvSpPr>
          <p:cNvPr id="28" name="Rectangle 27">
            <a:extLst>
              <a:ext uri="{FF2B5EF4-FFF2-40B4-BE49-F238E27FC236}">
                <a16:creationId xmlns:a16="http://schemas.microsoft.com/office/drawing/2014/main" id="{D4E43C5B-E34E-4225-AD32-FFD212E6B777}"/>
              </a:ext>
            </a:extLst>
          </p:cNvPr>
          <p:cNvSpPr/>
          <p:nvPr/>
        </p:nvSpPr>
        <p:spPr>
          <a:xfrm>
            <a:off x="4540282" y="1634233"/>
            <a:ext cx="2475903" cy="857775"/>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accent1">
                    <a:lumMod val="75000"/>
                  </a:schemeClr>
                </a:solidFill>
                <a:latin typeface="Century Gothic" panose="020B0502020202020204" pitchFamily="34" charset="0"/>
              </a:rPr>
              <a:t>Pillar Building </a:t>
            </a:r>
          </a:p>
          <a:p>
            <a:pPr algn="ctr"/>
            <a:r>
              <a:rPr lang="en-US" sz="1600" b="1" dirty="0">
                <a:solidFill>
                  <a:schemeClr val="accent1">
                    <a:lumMod val="75000"/>
                  </a:schemeClr>
                </a:solidFill>
                <a:latin typeface="Century Gothic" panose="020B0502020202020204" pitchFamily="34" charset="0"/>
              </a:rPr>
              <a:t>Themes</a:t>
            </a:r>
          </a:p>
        </p:txBody>
      </p:sp>
      <p:sp>
        <p:nvSpPr>
          <p:cNvPr id="32" name="Rectangle 31">
            <a:extLst>
              <a:ext uri="{FF2B5EF4-FFF2-40B4-BE49-F238E27FC236}">
                <a16:creationId xmlns:a16="http://schemas.microsoft.com/office/drawing/2014/main" id="{E1780E40-E8CA-483A-AD0F-3158CA41D7E9}"/>
              </a:ext>
            </a:extLst>
          </p:cNvPr>
          <p:cNvSpPr/>
          <p:nvPr/>
        </p:nvSpPr>
        <p:spPr>
          <a:xfrm>
            <a:off x="2562024" y="3834880"/>
            <a:ext cx="2615365" cy="716102"/>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latin typeface="Century Gothic" panose="020B0502020202020204" pitchFamily="34" charset="0"/>
              </a:rPr>
              <a:t>Qualitative Categories</a:t>
            </a:r>
          </a:p>
        </p:txBody>
      </p:sp>
      <p:sp>
        <p:nvSpPr>
          <p:cNvPr id="36" name="TextBox 35">
            <a:extLst>
              <a:ext uri="{FF2B5EF4-FFF2-40B4-BE49-F238E27FC236}">
                <a16:creationId xmlns:a16="http://schemas.microsoft.com/office/drawing/2014/main" id="{30789969-35C5-4049-8DAC-A232C5E71E67}"/>
              </a:ext>
            </a:extLst>
          </p:cNvPr>
          <p:cNvSpPr txBox="1"/>
          <p:nvPr/>
        </p:nvSpPr>
        <p:spPr>
          <a:xfrm>
            <a:off x="1197331" y="5632198"/>
            <a:ext cx="849913"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Listing</a:t>
            </a:r>
          </a:p>
        </p:txBody>
      </p:sp>
      <p:sp>
        <p:nvSpPr>
          <p:cNvPr id="38" name="TextBox 37">
            <a:extLst>
              <a:ext uri="{FF2B5EF4-FFF2-40B4-BE49-F238E27FC236}">
                <a16:creationId xmlns:a16="http://schemas.microsoft.com/office/drawing/2014/main" id="{AF709288-7D85-43E3-966D-ABD1614087DF}"/>
              </a:ext>
            </a:extLst>
          </p:cNvPr>
          <p:cNvSpPr txBox="1"/>
          <p:nvPr/>
        </p:nvSpPr>
        <p:spPr>
          <a:xfrm>
            <a:off x="9913262" y="5632198"/>
            <a:ext cx="849913"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Listing</a:t>
            </a:r>
          </a:p>
        </p:txBody>
      </p:sp>
      <p:cxnSp>
        <p:nvCxnSpPr>
          <p:cNvPr id="40" name="Connector: Curved 39">
            <a:extLst>
              <a:ext uri="{FF2B5EF4-FFF2-40B4-BE49-F238E27FC236}">
                <a16:creationId xmlns:a16="http://schemas.microsoft.com/office/drawing/2014/main" id="{768F5080-14A9-4ADE-BEA3-FE86EA53B47F}"/>
              </a:ext>
            </a:extLst>
          </p:cNvPr>
          <p:cNvCxnSpPr>
            <a:cxnSpLocks/>
            <a:stCxn id="25" idx="2"/>
            <a:endCxn id="32" idx="2"/>
          </p:cNvCxnSpPr>
          <p:nvPr/>
        </p:nvCxnSpPr>
        <p:spPr>
          <a:xfrm rot="5400000">
            <a:off x="5796281" y="2624408"/>
            <a:ext cx="12700" cy="3853148"/>
          </a:xfrm>
          <a:prstGeom prst="curvedConnector3">
            <a:avLst>
              <a:gd name="adj1" fmla="val 3531646"/>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244B4908-07F6-4DAF-AFA7-16841CABAF98}"/>
              </a:ext>
            </a:extLst>
          </p:cNvPr>
          <p:cNvSpPr txBox="1"/>
          <p:nvPr/>
        </p:nvSpPr>
        <p:spPr>
          <a:xfrm>
            <a:off x="5177389" y="4783044"/>
            <a:ext cx="1265090"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Matching</a:t>
            </a:r>
          </a:p>
        </p:txBody>
      </p:sp>
      <p:sp>
        <p:nvSpPr>
          <p:cNvPr id="41" name="TextBox 40">
            <a:extLst>
              <a:ext uri="{FF2B5EF4-FFF2-40B4-BE49-F238E27FC236}">
                <a16:creationId xmlns:a16="http://schemas.microsoft.com/office/drawing/2014/main" id="{7823EB84-8C2B-4E93-B3AF-112D04C7D7E7}"/>
              </a:ext>
            </a:extLst>
          </p:cNvPr>
          <p:cNvSpPr txBox="1"/>
          <p:nvPr/>
        </p:nvSpPr>
        <p:spPr>
          <a:xfrm>
            <a:off x="5166880" y="3238310"/>
            <a:ext cx="1271502" cy="369332"/>
          </a:xfrm>
          <a:prstGeom prst="rect">
            <a:avLst/>
          </a:prstGeom>
          <a:solidFill>
            <a:schemeClr val="bg1"/>
          </a:solidFill>
        </p:spPr>
        <p:txBody>
          <a:bodyPr wrap="none" rtlCol="0">
            <a:spAutoFit/>
          </a:bodyPr>
          <a:lstStyle/>
          <a:p>
            <a:r>
              <a:rPr lang="en-US" dirty="0">
                <a:solidFill>
                  <a:schemeClr val="accent1">
                    <a:lumMod val="75000"/>
                  </a:schemeClr>
                </a:solidFill>
                <a:latin typeface="Century Gothic" panose="020B0502020202020204" pitchFamily="34" charset="0"/>
              </a:rPr>
              <a:t>Checking</a:t>
            </a:r>
          </a:p>
        </p:txBody>
      </p:sp>
      <p:cxnSp>
        <p:nvCxnSpPr>
          <p:cNvPr id="10" name="Connector: Curved 9">
            <a:extLst>
              <a:ext uri="{FF2B5EF4-FFF2-40B4-BE49-F238E27FC236}">
                <a16:creationId xmlns:a16="http://schemas.microsoft.com/office/drawing/2014/main" id="{F87A5928-F993-4218-9A92-276ECBE822EA}"/>
              </a:ext>
            </a:extLst>
          </p:cNvPr>
          <p:cNvCxnSpPr>
            <a:stCxn id="23" idx="0"/>
            <a:endCxn id="32" idx="1"/>
          </p:cNvCxnSpPr>
          <p:nvPr/>
        </p:nvCxnSpPr>
        <p:spPr>
          <a:xfrm rot="5400000" flipH="1" flipV="1">
            <a:off x="1786055" y="4029166"/>
            <a:ext cx="612203" cy="939735"/>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2" name="Connector: Curved 41">
            <a:extLst>
              <a:ext uri="{FF2B5EF4-FFF2-40B4-BE49-F238E27FC236}">
                <a16:creationId xmlns:a16="http://schemas.microsoft.com/office/drawing/2014/main" id="{6842A295-44C4-4D24-8DF6-9047A4FC158E}"/>
              </a:ext>
            </a:extLst>
          </p:cNvPr>
          <p:cNvCxnSpPr>
            <a:cxnSpLocks/>
            <a:stCxn id="24" idx="0"/>
            <a:endCxn id="25" idx="3"/>
          </p:cNvCxnSpPr>
          <p:nvPr/>
        </p:nvCxnSpPr>
        <p:spPr>
          <a:xfrm rot="16200000" flipV="1">
            <a:off x="9378278" y="3845191"/>
            <a:ext cx="612203" cy="1307683"/>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3" name="Connector: Curved 42">
            <a:extLst>
              <a:ext uri="{FF2B5EF4-FFF2-40B4-BE49-F238E27FC236}">
                <a16:creationId xmlns:a16="http://schemas.microsoft.com/office/drawing/2014/main" id="{4B9BDA80-4F86-411D-8AEF-7843C7A887FE}"/>
              </a:ext>
            </a:extLst>
          </p:cNvPr>
          <p:cNvCxnSpPr>
            <a:cxnSpLocks/>
            <a:stCxn id="32" idx="0"/>
            <a:endCxn id="41" idx="1"/>
          </p:cNvCxnSpPr>
          <p:nvPr/>
        </p:nvCxnSpPr>
        <p:spPr>
          <a:xfrm rot="5400000" flipH="1" flipV="1">
            <a:off x="4312341" y="2980342"/>
            <a:ext cx="411904" cy="1297173"/>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5" name="Connector: Curved 44">
            <a:extLst>
              <a:ext uri="{FF2B5EF4-FFF2-40B4-BE49-F238E27FC236}">
                <a16:creationId xmlns:a16="http://schemas.microsoft.com/office/drawing/2014/main" id="{2517B083-E731-42B0-8541-7E85FE98C7B8}"/>
              </a:ext>
            </a:extLst>
          </p:cNvPr>
          <p:cNvCxnSpPr>
            <a:cxnSpLocks/>
            <a:stCxn id="25" idx="0"/>
            <a:endCxn id="41" idx="3"/>
          </p:cNvCxnSpPr>
          <p:nvPr/>
        </p:nvCxnSpPr>
        <p:spPr>
          <a:xfrm rot="16200000" flipV="1">
            <a:off x="6874667" y="2986691"/>
            <a:ext cx="411904" cy="1284473"/>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ACB079FC-42AA-41DD-97BC-11DA12D232EE}"/>
              </a:ext>
            </a:extLst>
          </p:cNvPr>
          <p:cNvCxnSpPr>
            <a:cxnSpLocks/>
            <a:stCxn id="41" idx="0"/>
            <a:endCxn id="28" idx="2"/>
          </p:cNvCxnSpPr>
          <p:nvPr/>
        </p:nvCxnSpPr>
        <p:spPr>
          <a:xfrm flipH="1" flipV="1">
            <a:off x="5778234" y="2492008"/>
            <a:ext cx="24397" cy="7463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77FB3A07-22BF-45B5-B826-29FDF81D2AEA}"/>
              </a:ext>
            </a:extLst>
          </p:cNvPr>
          <p:cNvSpPr txBox="1"/>
          <p:nvPr/>
        </p:nvSpPr>
        <p:spPr>
          <a:xfrm>
            <a:off x="4249651" y="5152376"/>
            <a:ext cx="3461204" cy="646331"/>
          </a:xfrm>
          <a:prstGeom prst="rect">
            <a:avLst/>
          </a:prstGeom>
          <a:solidFill>
            <a:schemeClr val="bg1"/>
          </a:solidFill>
        </p:spPr>
        <p:txBody>
          <a:bodyPr wrap="none" rtlCol="0">
            <a:spAutoFit/>
          </a:bodyPr>
          <a:lstStyle/>
          <a:p>
            <a:r>
              <a:rPr lang="en-US" i="1" dirty="0">
                <a:solidFill>
                  <a:schemeClr val="accent1">
                    <a:lumMod val="75000"/>
                  </a:schemeClr>
                </a:solidFill>
                <a:latin typeface="Century Gothic" panose="020B0502020202020204" pitchFamily="34" charset="0"/>
              </a:rPr>
              <a:t>Finding categories matching </a:t>
            </a:r>
          </a:p>
          <a:p>
            <a:r>
              <a:rPr lang="en-US" i="1" dirty="0">
                <a:solidFill>
                  <a:schemeClr val="accent1">
                    <a:lumMod val="75000"/>
                  </a:schemeClr>
                </a:solidFill>
                <a:latin typeface="Century Gothic" panose="020B0502020202020204" pitchFamily="34" charset="0"/>
              </a:rPr>
              <a:t>across evidence types </a:t>
            </a:r>
          </a:p>
        </p:txBody>
      </p:sp>
      <p:sp>
        <p:nvSpPr>
          <p:cNvPr id="53" name="TextBox 52">
            <a:extLst>
              <a:ext uri="{FF2B5EF4-FFF2-40B4-BE49-F238E27FC236}">
                <a16:creationId xmlns:a16="http://schemas.microsoft.com/office/drawing/2014/main" id="{A126BED6-09EE-47E4-9D4A-018BEAC36AFD}"/>
              </a:ext>
            </a:extLst>
          </p:cNvPr>
          <p:cNvSpPr txBox="1"/>
          <p:nvPr/>
        </p:nvSpPr>
        <p:spPr>
          <a:xfrm>
            <a:off x="6096000" y="2665850"/>
            <a:ext cx="4382931" cy="646331"/>
          </a:xfrm>
          <a:prstGeom prst="rect">
            <a:avLst/>
          </a:prstGeom>
          <a:solidFill>
            <a:schemeClr val="bg1"/>
          </a:solidFill>
        </p:spPr>
        <p:txBody>
          <a:bodyPr wrap="none" rtlCol="0">
            <a:spAutoFit/>
          </a:bodyPr>
          <a:lstStyle/>
          <a:p>
            <a:r>
              <a:rPr lang="en-US" i="1" dirty="0">
                <a:solidFill>
                  <a:schemeClr val="accent1">
                    <a:lumMod val="75000"/>
                  </a:schemeClr>
                </a:solidFill>
                <a:latin typeface="Century Gothic" panose="020B0502020202020204" pitchFamily="34" charset="0"/>
              </a:rPr>
              <a:t>Quality check to ensure matchable</a:t>
            </a:r>
          </a:p>
          <a:p>
            <a:r>
              <a:rPr lang="en-US" i="1" dirty="0">
                <a:solidFill>
                  <a:schemeClr val="accent1">
                    <a:lumMod val="75000"/>
                  </a:schemeClr>
                </a:solidFill>
                <a:latin typeface="Century Gothic" panose="020B0502020202020204" pitchFamily="34" charset="0"/>
              </a:rPr>
              <a:t>categories have been accounted for</a:t>
            </a:r>
          </a:p>
        </p:txBody>
      </p:sp>
      <p:sp>
        <p:nvSpPr>
          <p:cNvPr id="54" name="TextBox 53">
            <a:extLst>
              <a:ext uri="{FF2B5EF4-FFF2-40B4-BE49-F238E27FC236}">
                <a16:creationId xmlns:a16="http://schemas.microsoft.com/office/drawing/2014/main" id="{E10EEA17-D2C5-4988-BC08-07DD3B2956A1}"/>
              </a:ext>
            </a:extLst>
          </p:cNvPr>
          <p:cNvSpPr txBox="1"/>
          <p:nvPr/>
        </p:nvSpPr>
        <p:spPr>
          <a:xfrm>
            <a:off x="7080619" y="1609433"/>
            <a:ext cx="4147289" cy="923330"/>
          </a:xfrm>
          <a:prstGeom prst="rect">
            <a:avLst/>
          </a:prstGeom>
          <a:solidFill>
            <a:schemeClr val="bg1"/>
          </a:solidFill>
        </p:spPr>
        <p:txBody>
          <a:bodyPr wrap="none" rtlCol="0">
            <a:spAutoFit/>
          </a:bodyPr>
          <a:lstStyle/>
          <a:p>
            <a:r>
              <a:rPr lang="en-US" i="1" dirty="0">
                <a:solidFill>
                  <a:schemeClr val="accent1">
                    <a:lumMod val="75000"/>
                  </a:schemeClr>
                </a:solidFill>
                <a:latin typeface="Century Gothic" panose="020B0502020202020204" pitchFamily="34" charset="0"/>
              </a:rPr>
              <a:t>Consolidate the categories into a</a:t>
            </a:r>
          </a:p>
          <a:p>
            <a:r>
              <a:rPr lang="en-US" i="1" dirty="0">
                <a:solidFill>
                  <a:schemeClr val="accent1">
                    <a:lumMod val="75000"/>
                  </a:schemeClr>
                </a:solidFill>
                <a:latin typeface="Century Gothic" panose="020B0502020202020204" pitchFamily="34" charset="0"/>
              </a:rPr>
              <a:t>single inference, do the categories </a:t>
            </a:r>
          </a:p>
          <a:p>
            <a:r>
              <a:rPr lang="en-US" i="1" dirty="0">
                <a:solidFill>
                  <a:schemeClr val="accent1">
                    <a:lumMod val="75000"/>
                  </a:schemeClr>
                </a:solidFill>
                <a:latin typeface="Century Gothic" panose="020B0502020202020204" pitchFamily="34" charset="0"/>
              </a:rPr>
              <a:t>converge or diverge? </a:t>
            </a:r>
          </a:p>
        </p:txBody>
      </p:sp>
    </p:spTree>
    <p:extLst>
      <p:ext uri="{BB962C8B-B14F-4D97-AF65-F5344CB8AC3E}">
        <p14:creationId xmlns:p14="http://schemas.microsoft.com/office/powerpoint/2010/main" val="156415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636758" y="140330"/>
            <a:ext cx="11373106"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latin typeface="Century Gothic"/>
                <a:ea typeface="Century Gothic"/>
                <a:cs typeface="Century Gothic"/>
                <a:sym typeface="Century Gothic"/>
              </a:rPr>
              <a:t>The pillar integration process joint display would look like this… a slight variant on the “typical” tabular view</a:t>
            </a:r>
            <a:endParaRPr lang="en-US" sz="2000" b="1" dirty="0">
              <a:solidFill>
                <a:schemeClr val="accent1">
                  <a:lumMod val="50000"/>
                </a:schemeClr>
              </a:solidFill>
              <a:latin typeface="Century Gothic"/>
              <a:ea typeface="Century Gothic"/>
              <a:cs typeface="Century Gothic"/>
              <a:sym typeface="Century Gothic"/>
            </a:endParaRPr>
          </a:p>
        </p:txBody>
      </p:sp>
      <p:graphicFrame>
        <p:nvGraphicFramePr>
          <p:cNvPr id="2" name="Table 3">
            <a:extLst>
              <a:ext uri="{FF2B5EF4-FFF2-40B4-BE49-F238E27FC236}">
                <a16:creationId xmlns:a16="http://schemas.microsoft.com/office/drawing/2014/main" id="{53940CDA-D464-47AC-9784-1B3F1A4DB728}"/>
              </a:ext>
            </a:extLst>
          </p:cNvPr>
          <p:cNvGraphicFramePr>
            <a:graphicFrameLocks noGrp="1"/>
          </p:cNvGraphicFramePr>
          <p:nvPr>
            <p:extLst>
              <p:ext uri="{D42A27DB-BD31-4B8C-83A1-F6EECF244321}">
                <p14:modId xmlns:p14="http://schemas.microsoft.com/office/powerpoint/2010/main" val="3164160356"/>
              </p:ext>
            </p:extLst>
          </p:nvPr>
        </p:nvGraphicFramePr>
        <p:xfrm>
          <a:off x="782444" y="1825642"/>
          <a:ext cx="10759070" cy="3850330"/>
        </p:xfrm>
        <a:graphic>
          <a:graphicData uri="http://schemas.openxmlformats.org/drawingml/2006/table">
            <a:tbl>
              <a:tblPr firstRow="1" bandRow="1">
                <a:tableStyleId>{5C22544A-7EE6-4342-B048-85BDC9FD1C3A}</a:tableStyleId>
              </a:tblPr>
              <a:tblGrid>
                <a:gridCol w="2151814">
                  <a:extLst>
                    <a:ext uri="{9D8B030D-6E8A-4147-A177-3AD203B41FA5}">
                      <a16:colId xmlns:a16="http://schemas.microsoft.com/office/drawing/2014/main" val="2204623535"/>
                    </a:ext>
                  </a:extLst>
                </a:gridCol>
                <a:gridCol w="2151814">
                  <a:extLst>
                    <a:ext uri="{9D8B030D-6E8A-4147-A177-3AD203B41FA5}">
                      <a16:colId xmlns:a16="http://schemas.microsoft.com/office/drawing/2014/main" val="2229323577"/>
                    </a:ext>
                  </a:extLst>
                </a:gridCol>
                <a:gridCol w="2151814">
                  <a:extLst>
                    <a:ext uri="{9D8B030D-6E8A-4147-A177-3AD203B41FA5}">
                      <a16:colId xmlns:a16="http://schemas.microsoft.com/office/drawing/2014/main" val="1288258906"/>
                    </a:ext>
                  </a:extLst>
                </a:gridCol>
                <a:gridCol w="2151814">
                  <a:extLst>
                    <a:ext uri="{9D8B030D-6E8A-4147-A177-3AD203B41FA5}">
                      <a16:colId xmlns:a16="http://schemas.microsoft.com/office/drawing/2014/main" val="2306854137"/>
                    </a:ext>
                  </a:extLst>
                </a:gridCol>
                <a:gridCol w="2151814">
                  <a:extLst>
                    <a:ext uri="{9D8B030D-6E8A-4147-A177-3AD203B41FA5}">
                      <a16:colId xmlns:a16="http://schemas.microsoft.com/office/drawing/2014/main" val="1550159050"/>
                    </a:ext>
                  </a:extLst>
                </a:gridCol>
              </a:tblGrid>
              <a:tr h="770066">
                <a:tc>
                  <a:txBody>
                    <a:bodyPr/>
                    <a:lstStyle/>
                    <a:p>
                      <a:pPr algn="ctr"/>
                      <a:r>
                        <a:rPr lang="en-US" dirty="0"/>
                        <a:t>Quantitative data</a:t>
                      </a:r>
                    </a:p>
                  </a:txBody>
                  <a:tcPr anchor="ctr"/>
                </a:tc>
                <a:tc>
                  <a:txBody>
                    <a:bodyPr/>
                    <a:lstStyle/>
                    <a:p>
                      <a:pPr algn="ctr"/>
                      <a:r>
                        <a:rPr lang="en-US" dirty="0"/>
                        <a:t>Quantitative categories</a:t>
                      </a:r>
                    </a:p>
                  </a:txBody>
                  <a:tcPr anchor="ctr"/>
                </a:tc>
                <a:tc>
                  <a:txBody>
                    <a:bodyPr/>
                    <a:lstStyle/>
                    <a:p>
                      <a:pPr algn="ctr"/>
                      <a:r>
                        <a:rPr lang="en-US" dirty="0"/>
                        <a:t>Pillar building themes</a:t>
                      </a:r>
                    </a:p>
                  </a:txBody>
                  <a:tcPr anchor="ctr"/>
                </a:tc>
                <a:tc>
                  <a:txBody>
                    <a:bodyPr/>
                    <a:lstStyle/>
                    <a:p>
                      <a:pPr algn="ctr"/>
                      <a:r>
                        <a:rPr lang="en-US" dirty="0"/>
                        <a:t>Qualitative categories</a:t>
                      </a:r>
                    </a:p>
                  </a:txBody>
                  <a:tcPr anchor="ctr"/>
                </a:tc>
                <a:tc>
                  <a:txBody>
                    <a:bodyPr/>
                    <a:lstStyle/>
                    <a:p>
                      <a:pPr algn="ctr"/>
                      <a:r>
                        <a:rPr lang="en-US" dirty="0"/>
                        <a:t>Meta-inferences</a:t>
                      </a:r>
                    </a:p>
                  </a:txBody>
                  <a:tcPr anchor="ctr"/>
                </a:tc>
                <a:extLst>
                  <a:ext uri="{0D108BD9-81ED-4DB2-BD59-A6C34878D82A}">
                    <a16:rowId xmlns:a16="http://schemas.microsoft.com/office/drawing/2014/main" val="139968515"/>
                  </a:ext>
                </a:extLst>
              </a:tr>
              <a:tr h="770066">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a:p>
                  </a:txBody>
                  <a:tcPr anchor="ctr"/>
                </a:tc>
                <a:extLst>
                  <a:ext uri="{0D108BD9-81ED-4DB2-BD59-A6C34878D82A}">
                    <a16:rowId xmlns:a16="http://schemas.microsoft.com/office/drawing/2014/main" val="122233628"/>
                  </a:ext>
                </a:extLst>
              </a:tr>
              <a:tr h="770066">
                <a:tc>
                  <a:txBody>
                    <a:bodyPr/>
                    <a:lstStyle/>
                    <a:p>
                      <a:pPr algn="ctr"/>
                      <a:endParaRPr lang="en-US"/>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a:p>
                  </a:txBody>
                  <a:tcPr anchor="ctr"/>
                </a:tc>
                <a:extLst>
                  <a:ext uri="{0D108BD9-81ED-4DB2-BD59-A6C34878D82A}">
                    <a16:rowId xmlns:a16="http://schemas.microsoft.com/office/drawing/2014/main" val="2816559140"/>
                  </a:ext>
                </a:extLst>
              </a:tr>
              <a:tr h="770066">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92284763"/>
                  </a:ext>
                </a:extLst>
              </a:tr>
              <a:tr h="770066">
                <a:tc>
                  <a:txBody>
                    <a:bodyPr/>
                    <a:lstStyle/>
                    <a:p>
                      <a:pPr algn="ctr"/>
                      <a:endParaRPr lang="en-US"/>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3230999018"/>
                  </a:ext>
                </a:extLst>
              </a:tr>
            </a:tbl>
          </a:graphicData>
        </a:graphic>
      </p:graphicFrame>
      <p:sp>
        <p:nvSpPr>
          <p:cNvPr id="7" name="TextBox 6">
            <a:extLst>
              <a:ext uri="{FF2B5EF4-FFF2-40B4-BE49-F238E27FC236}">
                <a16:creationId xmlns:a16="http://schemas.microsoft.com/office/drawing/2014/main" id="{3EF09759-ACD6-4436-8393-CEC9C8C67695}"/>
              </a:ext>
            </a:extLst>
          </p:cNvPr>
          <p:cNvSpPr txBox="1"/>
          <p:nvPr/>
        </p:nvSpPr>
        <p:spPr>
          <a:xfrm>
            <a:off x="7760110" y="6386386"/>
            <a:ext cx="5422900" cy="400110"/>
          </a:xfrm>
          <a:prstGeom prst="rect">
            <a:avLst/>
          </a:prstGeom>
          <a:noFill/>
        </p:spPr>
        <p:txBody>
          <a:bodyPr wrap="square">
            <a:spAutoFit/>
          </a:bodyPr>
          <a:lstStyle/>
          <a:p>
            <a:pPr algn="ctr"/>
            <a:r>
              <a:rPr lang="en-US" sz="2000" dirty="0">
                <a:latin typeface="Century Gothic" panose="020B0502020202020204" pitchFamily="34" charset="0"/>
              </a:rPr>
              <a:t>(Johnson et al., 2019)</a:t>
            </a:r>
          </a:p>
        </p:txBody>
      </p:sp>
    </p:spTree>
    <p:extLst>
      <p:ext uri="{BB962C8B-B14F-4D97-AF65-F5344CB8AC3E}">
        <p14:creationId xmlns:p14="http://schemas.microsoft.com/office/powerpoint/2010/main" val="328033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58AAFDF9-AB16-4832-8A94-C3CC3440AC5B}"/>
              </a:ext>
            </a:extLst>
          </p:cNvPr>
          <p:cNvSpPr/>
          <p:nvPr/>
        </p:nvSpPr>
        <p:spPr>
          <a:xfrm>
            <a:off x="8775290" y="1327355"/>
            <a:ext cx="2040194" cy="505378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b"/>
          <a:lstStyle/>
          <a:p>
            <a:pPr algn="ctr"/>
            <a:r>
              <a:rPr lang="en-US" b="1" dirty="0">
                <a:solidFill>
                  <a:schemeClr val="tx1"/>
                </a:solidFill>
                <a:latin typeface="Century Gothic" panose="020B0502020202020204" pitchFamily="34" charset="0"/>
              </a:rPr>
              <a:t>Concept Placement in Curriculum, When Learned</a:t>
            </a:r>
          </a:p>
        </p:txBody>
      </p:sp>
      <p:sp>
        <p:nvSpPr>
          <p:cNvPr id="30" name="Rectangle 29">
            <a:extLst>
              <a:ext uri="{FF2B5EF4-FFF2-40B4-BE49-F238E27FC236}">
                <a16:creationId xmlns:a16="http://schemas.microsoft.com/office/drawing/2014/main" id="{4F762317-DA65-4AEE-A136-A4883C11DB2C}"/>
              </a:ext>
            </a:extLst>
          </p:cNvPr>
          <p:cNvSpPr/>
          <p:nvPr/>
        </p:nvSpPr>
        <p:spPr>
          <a:xfrm>
            <a:off x="5928852" y="1327355"/>
            <a:ext cx="2040194" cy="505378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b"/>
          <a:lstStyle/>
          <a:p>
            <a:pPr algn="ctr"/>
            <a:r>
              <a:rPr lang="en-US" b="1" dirty="0">
                <a:solidFill>
                  <a:schemeClr val="tx1"/>
                </a:solidFill>
                <a:latin typeface="Century Gothic" panose="020B0502020202020204" pitchFamily="34" charset="0"/>
              </a:rPr>
              <a:t>Concept Interrelations in Knowledge Structure</a:t>
            </a:r>
          </a:p>
        </p:txBody>
      </p:sp>
      <p:sp>
        <p:nvSpPr>
          <p:cNvPr id="84" name="Google Shape;253;p34">
            <a:extLst>
              <a:ext uri="{FF2B5EF4-FFF2-40B4-BE49-F238E27FC236}">
                <a16:creationId xmlns:a16="http://schemas.microsoft.com/office/drawing/2014/main" id="{2032B3BF-5FF2-4C17-A953-96D289309239}"/>
              </a:ext>
            </a:extLst>
          </p:cNvPr>
          <p:cNvSpPr txBox="1"/>
          <p:nvPr/>
        </p:nvSpPr>
        <p:spPr>
          <a:xfrm>
            <a:off x="526371" y="280576"/>
            <a:ext cx="11430000" cy="769839"/>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1600" b="1" dirty="0">
                <a:latin typeface="Century Gothic"/>
                <a:ea typeface="Century Gothic"/>
                <a:cs typeface="Century Gothic"/>
                <a:sym typeface="Century Gothic"/>
              </a:rPr>
              <a:t>Identifying threshold concepts across the dimensions of how learners experience threshold concept acquisition and how the concept is situated in the knowledge structure requires some level of </a:t>
            </a:r>
            <a:r>
              <a:rPr lang="en-US" sz="1600" b="1" dirty="0">
                <a:solidFill>
                  <a:schemeClr val="accent1">
                    <a:lumMod val="50000"/>
                  </a:schemeClr>
                </a:solidFill>
                <a:latin typeface="Century Gothic"/>
                <a:ea typeface="Century Gothic"/>
                <a:cs typeface="Century Gothic"/>
                <a:sym typeface="Century Gothic"/>
              </a:rPr>
              <a:t>complementarity and integration using mixed methods techniques</a:t>
            </a:r>
            <a:r>
              <a:rPr lang="en-US" sz="1600" b="1" dirty="0">
                <a:latin typeface="Century Gothic"/>
                <a:ea typeface="Century Gothic"/>
                <a:cs typeface="Century Gothic"/>
                <a:sym typeface="Century Gothic"/>
              </a:rPr>
              <a:t>    </a:t>
            </a:r>
          </a:p>
        </p:txBody>
      </p:sp>
      <p:sp>
        <p:nvSpPr>
          <p:cNvPr id="3" name="Rectangle 2">
            <a:extLst>
              <a:ext uri="{FF2B5EF4-FFF2-40B4-BE49-F238E27FC236}">
                <a16:creationId xmlns:a16="http://schemas.microsoft.com/office/drawing/2014/main" id="{886FCCC6-9BBB-4AD6-8DFF-1A43FC73C870}"/>
              </a:ext>
            </a:extLst>
          </p:cNvPr>
          <p:cNvSpPr/>
          <p:nvPr/>
        </p:nvSpPr>
        <p:spPr>
          <a:xfrm>
            <a:off x="771832" y="1828799"/>
            <a:ext cx="10043652" cy="68825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b="1" dirty="0">
                <a:solidFill>
                  <a:schemeClr val="tx1"/>
                </a:solidFill>
                <a:latin typeface="Century Gothic" panose="020B0502020202020204" pitchFamily="34" charset="0"/>
              </a:rPr>
              <a:t>Learners Experience Crossing Threshold </a:t>
            </a:r>
          </a:p>
        </p:txBody>
      </p:sp>
      <p:sp>
        <p:nvSpPr>
          <p:cNvPr id="25" name="Rectangle 24">
            <a:extLst>
              <a:ext uri="{FF2B5EF4-FFF2-40B4-BE49-F238E27FC236}">
                <a16:creationId xmlns:a16="http://schemas.microsoft.com/office/drawing/2014/main" id="{1BA12FA3-49A3-4623-BF6F-0842189E7F0F}"/>
              </a:ext>
            </a:extLst>
          </p:cNvPr>
          <p:cNvSpPr/>
          <p:nvPr/>
        </p:nvSpPr>
        <p:spPr>
          <a:xfrm>
            <a:off x="771832" y="2740742"/>
            <a:ext cx="10043652" cy="68825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b="1" dirty="0">
                <a:solidFill>
                  <a:schemeClr val="tx1"/>
                </a:solidFill>
                <a:latin typeface="Century Gothic" panose="020B0502020202020204" pitchFamily="34" charset="0"/>
              </a:rPr>
              <a:t>Faculty Experience Crossing Threshold </a:t>
            </a:r>
          </a:p>
        </p:txBody>
      </p:sp>
      <p:sp>
        <p:nvSpPr>
          <p:cNvPr id="28" name="Rectangle 27">
            <a:extLst>
              <a:ext uri="{FF2B5EF4-FFF2-40B4-BE49-F238E27FC236}">
                <a16:creationId xmlns:a16="http://schemas.microsoft.com/office/drawing/2014/main" id="{098ADB8E-7B61-4C12-A557-3D344DD00246}"/>
              </a:ext>
            </a:extLst>
          </p:cNvPr>
          <p:cNvSpPr/>
          <p:nvPr/>
        </p:nvSpPr>
        <p:spPr>
          <a:xfrm>
            <a:off x="771833" y="3652685"/>
            <a:ext cx="10043651" cy="68825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b="1" dirty="0">
                <a:solidFill>
                  <a:schemeClr val="tx1"/>
                </a:solidFill>
                <a:latin typeface="Century Gothic" panose="020B0502020202020204" pitchFamily="34" charset="0"/>
              </a:rPr>
              <a:t>Practitioner Experience Crossing Threshold </a:t>
            </a:r>
          </a:p>
        </p:txBody>
      </p:sp>
      <p:sp>
        <p:nvSpPr>
          <p:cNvPr id="34" name="TextBox 33">
            <a:extLst>
              <a:ext uri="{FF2B5EF4-FFF2-40B4-BE49-F238E27FC236}">
                <a16:creationId xmlns:a16="http://schemas.microsoft.com/office/drawing/2014/main" id="{CAF9C473-FABF-4A38-BE7F-7EF921D192E6}"/>
              </a:ext>
            </a:extLst>
          </p:cNvPr>
          <p:cNvSpPr txBox="1"/>
          <p:nvPr/>
        </p:nvSpPr>
        <p:spPr>
          <a:xfrm>
            <a:off x="5997677" y="1972386"/>
            <a:ext cx="2576052" cy="369332"/>
          </a:xfrm>
          <a:prstGeom prst="rect">
            <a:avLst/>
          </a:prstGeom>
          <a:noFill/>
        </p:spPr>
        <p:txBody>
          <a:bodyPr wrap="square">
            <a:spAutoFit/>
          </a:bodyPr>
          <a:lstStyle/>
          <a:p>
            <a:r>
              <a:rPr lang="en-US" dirty="0">
                <a:solidFill>
                  <a:schemeClr val="tx1"/>
                </a:solidFill>
                <a:latin typeface="Century Gothic" panose="020B0502020202020204" pitchFamily="34" charset="0"/>
              </a:rPr>
              <a:t>Variation within</a:t>
            </a:r>
          </a:p>
        </p:txBody>
      </p:sp>
      <p:sp>
        <p:nvSpPr>
          <p:cNvPr id="35" name="TextBox 34">
            <a:extLst>
              <a:ext uri="{FF2B5EF4-FFF2-40B4-BE49-F238E27FC236}">
                <a16:creationId xmlns:a16="http://schemas.microsoft.com/office/drawing/2014/main" id="{BAD48CC0-507A-4517-9382-44E1077CD0D2}"/>
              </a:ext>
            </a:extLst>
          </p:cNvPr>
          <p:cNvSpPr txBox="1"/>
          <p:nvPr/>
        </p:nvSpPr>
        <p:spPr>
          <a:xfrm>
            <a:off x="5997677" y="2890373"/>
            <a:ext cx="2576052" cy="369332"/>
          </a:xfrm>
          <a:prstGeom prst="rect">
            <a:avLst/>
          </a:prstGeom>
          <a:noFill/>
        </p:spPr>
        <p:txBody>
          <a:bodyPr wrap="square">
            <a:spAutoFit/>
          </a:bodyPr>
          <a:lstStyle/>
          <a:p>
            <a:r>
              <a:rPr lang="en-US" dirty="0">
                <a:solidFill>
                  <a:schemeClr val="tx1"/>
                </a:solidFill>
                <a:latin typeface="Century Gothic" panose="020B0502020202020204" pitchFamily="34" charset="0"/>
              </a:rPr>
              <a:t>Variation within</a:t>
            </a:r>
          </a:p>
        </p:txBody>
      </p:sp>
      <p:sp>
        <p:nvSpPr>
          <p:cNvPr id="36" name="TextBox 35">
            <a:extLst>
              <a:ext uri="{FF2B5EF4-FFF2-40B4-BE49-F238E27FC236}">
                <a16:creationId xmlns:a16="http://schemas.microsoft.com/office/drawing/2014/main" id="{3BCAA89C-ADA7-4838-9E19-A3923C73E5C9}"/>
              </a:ext>
            </a:extLst>
          </p:cNvPr>
          <p:cNvSpPr txBox="1"/>
          <p:nvPr/>
        </p:nvSpPr>
        <p:spPr>
          <a:xfrm>
            <a:off x="5997677" y="3802316"/>
            <a:ext cx="2576052" cy="369332"/>
          </a:xfrm>
          <a:prstGeom prst="rect">
            <a:avLst/>
          </a:prstGeom>
          <a:noFill/>
        </p:spPr>
        <p:txBody>
          <a:bodyPr wrap="square">
            <a:spAutoFit/>
          </a:bodyPr>
          <a:lstStyle/>
          <a:p>
            <a:r>
              <a:rPr lang="en-US" dirty="0">
                <a:solidFill>
                  <a:schemeClr val="tx1"/>
                </a:solidFill>
                <a:latin typeface="Century Gothic" panose="020B0502020202020204" pitchFamily="34" charset="0"/>
              </a:rPr>
              <a:t>Variation within</a:t>
            </a:r>
          </a:p>
        </p:txBody>
      </p:sp>
      <p:sp>
        <p:nvSpPr>
          <p:cNvPr id="44" name="TextBox 43">
            <a:extLst>
              <a:ext uri="{FF2B5EF4-FFF2-40B4-BE49-F238E27FC236}">
                <a16:creationId xmlns:a16="http://schemas.microsoft.com/office/drawing/2014/main" id="{D35AE950-1628-4F41-926A-15F01308C0AC}"/>
              </a:ext>
            </a:extLst>
          </p:cNvPr>
          <p:cNvSpPr txBox="1"/>
          <p:nvPr/>
        </p:nvSpPr>
        <p:spPr>
          <a:xfrm>
            <a:off x="8844115" y="1972386"/>
            <a:ext cx="2576052" cy="369332"/>
          </a:xfrm>
          <a:prstGeom prst="rect">
            <a:avLst/>
          </a:prstGeom>
          <a:noFill/>
        </p:spPr>
        <p:txBody>
          <a:bodyPr wrap="square">
            <a:spAutoFit/>
          </a:bodyPr>
          <a:lstStyle/>
          <a:p>
            <a:r>
              <a:rPr lang="en-US" dirty="0">
                <a:solidFill>
                  <a:schemeClr val="tx1"/>
                </a:solidFill>
                <a:latin typeface="Century Gothic" panose="020B0502020202020204" pitchFamily="34" charset="0"/>
              </a:rPr>
              <a:t>Variation within</a:t>
            </a:r>
          </a:p>
        </p:txBody>
      </p:sp>
      <p:sp>
        <p:nvSpPr>
          <p:cNvPr id="45" name="TextBox 44">
            <a:extLst>
              <a:ext uri="{FF2B5EF4-FFF2-40B4-BE49-F238E27FC236}">
                <a16:creationId xmlns:a16="http://schemas.microsoft.com/office/drawing/2014/main" id="{D7992029-8856-43E3-BEBF-3B512E9E27DC}"/>
              </a:ext>
            </a:extLst>
          </p:cNvPr>
          <p:cNvSpPr txBox="1"/>
          <p:nvPr/>
        </p:nvSpPr>
        <p:spPr>
          <a:xfrm>
            <a:off x="8844115" y="2890373"/>
            <a:ext cx="2576052" cy="369332"/>
          </a:xfrm>
          <a:prstGeom prst="rect">
            <a:avLst/>
          </a:prstGeom>
          <a:noFill/>
        </p:spPr>
        <p:txBody>
          <a:bodyPr wrap="square">
            <a:spAutoFit/>
          </a:bodyPr>
          <a:lstStyle/>
          <a:p>
            <a:r>
              <a:rPr lang="en-US" dirty="0">
                <a:solidFill>
                  <a:schemeClr val="tx1"/>
                </a:solidFill>
                <a:latin typeface="Century Gothic" panose="020B0502020202020204" pitchFamily="34" charset="0"/>
              </a:rPr>
              <a:t>Variation within</a:t>
            </a:r>
          </a:p>
        </p:txBody>
      </p:sp>
      <p:sp>
        <p:nvSpPr>
          <p:cNvPr id="46" name="TextBox 45">
            <a:extLst>
              <a:ext uri="{FF2B5EF4-FFF2-40B4-BE49-F238E27FC236}">
                <a16:creationId xmlns:a16="http://schemas.microsoft.com/office/drawing/2014/main" id="{25B26AD6-7B84-4AB2-9166-6342EAA21EEA}"/>
              </a:ext>
            </a:extLst>
          </p:cNvPr>
          <p:cNvSpPr txBox="1"/>
          <p:nvPr/>
        </p:nvSpPr>
        <p:spPr>
          <a:xfrm>
            <a:off x="8844115" y="3802316"/>
            <a:ext cx="2576052" cy="369332"/>
          </a:xfrm>
          <a:prstGeom prst="rect">
            <a:avLst/>
          </a:prstGeom>
          <a:noFill/>
        </p:spPr>
        <p:txBody>
          <a:bodyPr wrap="square">
            <a:spAutoFit/>
          </a:bodyPr>
          <a:lstStyle/>
          <a:p>
            <a:r>
              <a:rPr lang="en-US" dirty="0">
                <a:solidFill>
                  <a:schemeClr val="tx1"/>
                </a:solidFill>
                <a:latin typeface="Century Gothic" panose="020B0502020202020204" pitchFamily="34" charset="0"/>
              </a:rPr>
              <a:t>Variation within</a:t>
            </a:r>
          </a:p>
        </p:txBody>
      </p:sp>
      <p:sp>
        <p:nvSpPr>
          <p:cNvPr id="49" name="Oval 48">
            <a:extLst>
              <a:ext uri="{FF2B5EF4-FFF2-40B4-BE49-F238E27FC236}">
                <a16:creationId xmlns:a16="http://schemas.microsoft.com/office/drawing/2014/main" id="{78ECF7A6-AE81-4430-910A-18827DA9F081}"/>
              </a:ext>
            </a:extLst>
          </p:cNvPr>
          <p:cNvSpPr/>
          <p:nvPr/>
        </p:nvSpPr>
        <p:spPr>
          <a:xfrm>
            <a:off x="7578213" y="3313627"/>
            <a:ext cx="1587910" cy="454432"/>
          </a:xfrm>
          <a:prstGeom prst="ellipse">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solidFill>
                  <a:schemeClr val="tx1"/>
                </a:solidFill>
                <a:latin typeface="Century Gothic" panose="020B0502020202020204" pitchFamily="34" charset="0"/>
              </a:rPr>
              <a:t>Confound</a:t>
            </a:r>
          </a:p>
        </p:txBody>
      </p:sp>
      <p:sp>
        <p:nvSpPr>
          <p:cNvPr id="50" name="Oval 49">
            <a:extLst>
              <a:ext uri="{FF2B5EF4-FFF2-40B4-BE49-F238E27FC236}">
                <a16:creationId xmlns:a16="http://schemas.microsoft.com/office/drawing/2014/main" id="{9B7B2001-04E3-4CA0-AA54-FF027BE106CB}"/>
              </a:ext>
            </a:extLst>
          </p:cNvPr>
          <p:cNvSpPr/>
          <p:nvPr/>
        </p:nvSpPr>
        <p:spPr>
          <a:xfrm>
            <a:off x="7578213" y="4147984"/>
            <a:ext cx="1587910" cy="454432"/>
          </a:xfrm>
          <a:prstGeom prst="ellipse">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solidFill>
                  <a:schemeClr val="tx1"/>
                </a:solidFill>
                <a:latin typeface="Century Gothic" panose="020B0502020202020204" pitchFamily="34" charset="0"/>
              </a:rPr>
              <a:t>Confound</a:t>
            </a:r>
          </a:p>
        </p:txBody>
      </p:sp>
      <p:sp>
        <p:nvSpPr>
          <p:cNvPr id="51" name="Oval 50">
            <a:extLst>
              <a:ext uri="{FF2B5EF4-FFF2-40B4-BE49-F238E27FC236}">
                <a16:creationId xmlns:a16="http://schemas.microsoft.com/office/drawing/2014/main" id="{16A6EBD7-FC78-438E-92F8-AEB4DECA462C}"/>
              </a:ext>
            </a:extLst>
          </p:cNvPr>
          <p:cNvSpPr/>
          <p:nvPr/>
        </p:nvSpPr>
        <p:spPr>
          <a:xfrm>
            <a:off x="7578213" y="2347762"/>
            <a:ext cx="1587910" cy="454432"/>
          </a:xfrm>
          <a:prstGeom prst="ellipse">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solidFill>
                  <a:schemeClr val="tx1"/>
                </a:solidFill>
                <a:latin typeface="Century Gothic" panose="020B0502020202020204" pitchFamily="34" charset="0"/>
              </a:rPr>
              <a:t>Confound</a:t>
            </a:r>
          </a:p>
        </p:txBody>
      </p:sp>
    </p:spTree>
    <p:extLst>
      <p:ext uri="{BB962C8B-B14F-4D97-AF65-F5344CB8AC3E}">
        <p14:creationId xmlns:p14="http://schemas.microsoft.com/office/powerpoint/2010/main" val="286509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253;p34">
            <a:extLst>
              <a:ext uri="{FF2B5EF4-FFF2-40B4-BE49-F238E27FC236}">
                <a16:creationId xmlns:a16="http://schemas.microsoft.com/office/drawing/2014/main" id="{2032B3BF-5FF2-4C17-A953-96D289309239}"/>
              </a:ext>
            </a:extLst>
          </p:cNvPr>
          <p:cNvSpPr txBox="1"/>
          <p:nvPr/>
        </p:nvSpPr>
        <p:spPr>
          <a:xfrm>
            <a:off x="636758" y="140330"/>
            <a:ext cx="11373106" cy="1609344"/>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2000" b="1" dirty="0">
                <a:latin typeface="Century Gothic"/>
                <a:ea typeface="Century Gothic"/>
                <a:cs typeface="Century Gothic"/>
                <a:sym typeface="Century Gothic"/>
              </a:rPr>
              <a:t>What are the key points? </a:t>
            </a:r>
          </a:p>
        </p:txBody>
      </p:sp>
      <p:sp>
        <p:nvSpPr>
          <p:cNvPr id="5" name="Rectangle 4">
            <a:extLst>
              <a:ext uri="{FF2B5EF4-FFF2-40B4-BE49-F238E27FC236}">
                <a16:creationId xmlns:a16="http://schemas.microsoft.com/office/drawing/2014/main" id="{45227689-6EE4-41C7-81A5-1A0AE4307E3E}"/>
              </a:ext>
            </a:extLst>
          </p:cNvPr>
          <p:cNvSpPr/>
          <p:nvPr/>
        </p:nvSpPr>
        <p:spPr>
          <a:xfrm>
            <a:off x="0" y="1579348"/>
            <a:ext cx="12192000" cy="1323439"/>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50838"/>
            <a:r>
              <a:rPr lang="en-US" sz="2000" b="1" dirty="0">
                <a:solidFill>
                  <a:schemeClr val="accent1">
                    <a:lumMod val="75000"/>
                  </a:schemeClr>
                </a:solidFill>
                <a:latin typeface="Century Gothic" panose="020B0502020202020204" pitchFamily="34" charset="0"/>
              </a:rPr>
              <a:t>(1) </a:t>
            </a:r>
            <a:r>
              <a:rPr lang="en-US" sz="2000" dirty="0">
                <a:solidFill>
                  <a:schemeClr val="tx1"/>
                </a:solidFill>
                <a:latin typeface="Century Gothic" panose="020B0502020202020204" pitchFamily="34" charset="0"/>
              </a:rPr>
              <a:t>The critiques of threshold concepts have not been properly resolved. The </a:t>
            </a:r>
            <a:r>
              <a:rPr lang="en-US" sz="2000" b="1" dirty="0">
                <a:solidFill>
                  <a:schemeClr val="accent1">
                    <a:lumMod val="50000"/>
                  </a:schemeClr>
                </a:solidFill>
                <a:latin typeface="Century Gothic" panose="020B0502020202020204" pitchFamily="34" charset="0"/>
              </a:rPr>
              <a:t>conjunctive definition of how one identifies a threshold concept is not sufficient to identify threshold concepts reliably</a:t>
            </a:r>
            <a:r>
              <a:rPr lang="en-US" sz="2000" dirty="0">
                <a:solidFill>
                  <a:schemeClr val="tx1"/>
                </a:solidFill>
                <a:latin typeface="Century Gothic" panose="020B0502020202020204" pitchFamily="34" charset="0"/>
              </a:rPr>
              <a:t>. Identification strategies are said to be lacking even in the most recent literature.</a:t>
            </a:r>
            <a:endParaRPr lang="en-US" sz="2000" b="1" dirty="0">
              <a:solidFill>
                <a:schemeClr val="accent1">
                  <a:lumMod val="75000"/>
                </a:schemeClr>
              </a:solidFill>
              <a:latin typeface="Century Gothic" panose="020B0502020202020204" pitchFamily="34" charset="0"/>
            </a:endParaRPr>
          </a:p>
        </p:txBody>
      </p:sp>
      <p:sp>
        <p:nvSpPr>
          <p:cNvPr id="6" name="Rectangle 5">
            <a:extLst>
              <a:ext uri="{FF2B5EF4-FFF2-40B4-BE49-F238E27FC236}">
                <a16:creationId xmlns:a16="http://schemas.microsoft.com/office/drawing/2014/main" id="{BBD70C09-3CF5-4008-B0B0-69A1CDAE3F52}"/>
              </a:ext>
            </a:extLst>
          </p:cNvPr>
          <p:cNvSpPr/>
          <p:nvPr/>
        </p:nvSpPr>
        <p:spPr>
          <a:xfrm>
            <a:off x="0" y="3301397"/>
            <a:ext cx="12192000" cy="1015663"/>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50838"/>
            <a:r>
              <a:rPr lang="en-US" sz="2000" b="1" dirty="0">
                <a:solidFill>
                  <a:schemeClr val="accent1">
                    <a:lumMod val="75000"/>
                  </a:schemeClr>
                </a:solidFill>
                <a:latin typeface="Century Gothic" panose="020B0502020202020204" pitchFamily="34" charset="0"/>
              </a:rPr>
              <a:t>(2) </a:t>
            </a:r>
            <a:r>
              <a:rPr lang="en-US" sz="2000" b="1" dirty="0">
                <a:solidFill>
                  <a:schemeClr val="accent1">
                    <a:lumMod val="50000"/>
                  </a:schemeClr>
                </a:solidFill>
                <a:latin typeface="Century Gothic" panose="020B0502020202020204" pitchFamily="34" charset="0"/>
              </a:rPr>
              <a:t>Mixed method approaches (longitudinal, if possible) capturing student experiences and disciplinary structures</a:t>
            </a:r>
            <a:r>
              <a:rPr lang="en-US" sz="2000" dirty="0">
                <a:solidFill>
                  <a:schemeClr val="tx1"/>
                </a:solidFill>
                <a:latin typeface="Century Gothic" panose="020B0502020202020204" pitchFamily="34" charset="0"/>
              </a:rPr>
              <a:t> are likely the most rigorous way to explore the </a:t>
            </a:r>
            <a:r>
              <a:rPr lang="en-US" sz="2000" b="1" dirty="0">
                <a:solidFill>
                  <a:schemeClr val="accent1">
                    <a:lumMod val="50000"/>
                  </a:schemeClr>
                </a:solidFill>
                <a:latin typeface="Century Gothic" panose="020B0502020202020204" pitchFamily="34" charset="0"/>
              </a:rPr>
              <a:t>necessity of different features and where variation occurs</a:t>
            </a:r>
            <a:r>
              <a:rPr lang="en-US" sz="2000" dirty="0">
                <a:solidFill>
                  <a:schemeClr val="accent1">
                    <a:lumMod val="50000"/>
                  </a:schemeClr>
                </a:solidFill>
                <a:latin typeface="Century Gothic" panose="020B0502020202020204" pitchFamily="34" charset="0"/>
              </a:rPr>
              <a:t> </a:t>
            </a:r>
            <a:r>
              <a:rPr lang="en-US" sz="2000" dirty="0">
                <a:solidFill>
                  <a:schemeClr val="tx1"/>
                </a:solidFill>
                <a:latin typeface="Century Gothic" panose="020B0502020202020204" pitchFamily="34" charset="0"/>
              </a:rPr>
              <a:t>within individual trajectories through the liminal space. </a:t>
            </a:r>
            <a:endParaRPr lang="en-US" sz="2000" b="1" dirty="0">
              <a:solidFill>
                <a:schemeClr val="accent1">
                  <a:lumMod val="75000"/>
                </a:schemeClr>
              </a:solidFill>
              <a:latin typeface="Century Gothic" panose="020B0502020202020204" pitchFamily="34" charset="0"/>
            </a:endParaRPr>
          </a:p>
        </p:txBody>
      </p:sp>
      <p:sp>
        <p:nvSpPr>
          <p:cNvPr id="8" name="Rectangle 7">
            <a:extLst>
              <a:ext uri="{FF2B5EF4-FFF2-40B4-BE49-F238E27FC236}">
                <a16:creationId xmlns:a16="http://schemas.microsoft.com/office/drawing/2014/main" id="{8E9CD909-1CE9-41D9-94D6-69FDA6AA2282}"/>
              </a:ext>
            </a:extLst>
          </p:cNvPr>
          <p:cNvSpPr/>
          <p:nvPr/>
        </p:nvSpPr>
        <p:spPr>
          <a:xfrm>
            <a:off x="0" y="4682143"/>
            <a:ext cx="12192000" cy="1323439"/>
          </a:xfrm>
          <a:prstGeom prst="rect">
            <a:avLst/>
          </a:prstGeom>
          <a:solidFill>
            <a:schemeClr val="bg1">
              <a:lumMod val="85000"/>
              <a:alpha val="63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50838"/>
            <a:r>
              <a:rPr lang="en-US" sz="2000" b="1" dirty="0">
                <a:solidFill>
                  <a:schemeClr val="accent1">
                    <a:lumMod val="75000"/>
                  </a:schemeClr>
                </a:solidFill>
                <a:latin typeface="Century Gothic" panose="020B0502020202020204" pitchFamily="34" charset="0"/>
              </a:rPr>
              <a:t>(3) </a:t>
            </a:r>
            <a:r>
              <a:rPr lang="en-US" sz="2000" b="1" dirty="0">
                <a:solidFill>
                  <a:schemeClr val="accent1">
                    <a:lumMod val="50000"/>
                  </a:schemeClr>
                </a:solidFill>
                <a:latin typeface="Century Gothic" panose="020B0502020202020204" pitchFamily="34" charset="0"/>
              </a:rPr>
              <a:t>Mixed method systematic reviews</a:t>
            </a:r>
            <a:r>
              <a:rPr lang="en-US" sz="2000" dirty="0">
                <a:solidFill>
                  <a:schemeClr val="tx1"/>
                </a:solidFill>
                <a:latin typeface="Century Gothic" panose="020B0502020202020204" pitchFamily="34" charset="0"/>
              </a:rPr>
              <a:t>, along with analytical strategies like </a:t>
            </a:r>
            <a:r>
              <a:rPr lang="en-US" sz="2000" b="1" i="1" dirty="0">
                <a:solidFill>
                  <a:schemeClr val="accent1">
                    <a:lumMod val="50000"/>
                  </a:schemeClr>
                </a:solidFill>
                <a:latin typeface="Century Gothic" panose="020B0502020202020204" pitchFamily="34" charset="0"/>
              </a:rPr>
              <a:t>pillar integration process, following a thread, cross-case comparison, extreme case sampling, </a:t>
            </a:r>
            <a:r>
              <a:rPr lang="en-US" sz="2000" b="1" dirty="0">
                <a:solidFill>
                  <a:schemeClr val="accent1">
                    <a:lumMod val="50000"/>
                  </a:schemeClr>
                </a:solidFill>
                <a:latin typeface="Century Gothic" panose="020B0502020202020204" pitchFamily="34" charset="0"/>
              </a:rPr>
              <a:t>and </a:t>
            </a:r>
            <a:r>
              <a:rPr lang="en-US" sz="2000" b="1" i="1" dirty="0">
                <a:solidFill>
                  <a:schemeClr val="accent1">
                    <a:lumMod val="50000"/>
                  </a:schemeClr>
                </a:solidFill>
                <a:latin typeface="Century Gothic" panose="020B0502020202020204" pitchFamily="34" charset="0"/>
              </a:rPr>
              <a:t>joint displays </a:t>
            </a:r>
            <a:r>
              <a:rPr lang="en-US" sz="2000" dirty="0">
                <a:solidFill>
                  <a:schemeClr val="tx1"/>
                </a:solidFill>
                <a:latin typeface="Century Gothic" panose="020B0502020202020204" pitchFamily="34" charset="0"/>
              </a:rPr>
              <a:t>can help explore the breadth and depth of what we hypothesize to be threshold concepts.</a:t>
            </a:r>
            <a:endParaRPr lang="en-US" sz="2000" b="1" dirty="0">
              <a:solidFill>
                <a:schemeClr val="accent1">
                  <a:lumMod val="75000"/>
                </a:schemeClr>
              </a:solidFill>
              <a:latin typeface="Century Gothic" panose="020B0502020202020204" pitchFamily="34" charset="0"/>
            </a:endParaRPr>
          </a:p>
        </p:txBody>
      </p:sp>
    </p:spTree>
    <p:extLst>
      <p:ext uri="{BB962C8B-B14F-4D97-AF65-F5344CB8AC3E}">
        <p14:creationId xmlns:p14="http://schemas.microsoft.com/office/powerpoint/2010/main" val="4028066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FE47019-323A-49F4-B2DF-9F9BCBE32285}"/>
              </a:ext>
            </a:extLst>
          </p:cNvPr>
          <p:cNvSpPr txBox="1"/>
          <p:nvPr/>
        </p:nvSpPr>
        <p:spPr>
          <a:xfrm>
            <a:off x="0" y="404660"/>
            <a:ext cx="6014720" cy="6202019"/>
          </a:xfrm>
          <a:prstGeom prst="rect">
            <a:avLst/>
          </a:prstGeom>
          <a:noFill/>
        </p:spPr>
        <p:txBody>
          <a:bodyPr wrap="square" rtlCol="0">
            <a:spAutoFit/>
          </a:bodyPr>
          <a:lstStyle/>
          <a:p>
            <a:pPr marL="457200" marR="0" indent="-457200">
              <a:lnSpc>
                <a:spcPct val="107000"/>
              </a:lnSpc>
              <a:spcBef>
                <a:spcPts val="0"/>
              </a:spcBef>
              <a:spcAft>
                <a:spcPts val="800"/>
              </a:spcAft>
            </a:pPr>
            <a:r>
              <a:rPr lang="en-US" sz="900" b="0" i="0" dirty="0">
                <a:effectLst/>
                <a:latin typeface="Century Gothic" panose="020B0502020202020204" pitchFamily="34" charset="0"/>
              </a:rPr>
              <a:t>Åkerlind, G., McKenzie, J., &amp; Lupton, M. (2014). The potential of combining phenomenography, variation theory and threshold concepts to inform curriculum design in higher education. In J. Huisman, </a:t>
            </a:r>
            <a:r>
              <a:rPr lang="en-US" sz="900" b="0" i="1" dirty="0">
                <a:effectLst/>
                <a:latin typeface="Century Gothic" panose="020B0502020202020204" pitchFamily="34" charset="0"/>
              </a:rPr>
              <a:t>Theory and method in higher education research II (</a:t>
            </a:r>
            <a:r>
              <a:rPr lang="en-US" sz="900" b="0" dirty="0">
                <a:effectLst/>
                <a:latin typeface="Century Gothic" panose="020B0502020202020204" pitchFamily="34" charset="0"/>
              </a:rPr>
              <a:t>pp</a:t>
            </a:r>
            <a:r>
              <a:rPr lang="en-US" sz="900" b="0" i="0" dirty="0">
                <a:effectLst/>
                <a:latin typeface="Century Gothic" panose="020B0502020202020204" pitchFamily="34" charset="0"/>
              </a:rPr>
              <a:t>. 227-247). Emerald Group Publishing Limited</a:t>
            </a:r>
            <a:r>
              <a:rPr lang="en-US" sz="900" b="0" i="0" dirty="0">
                <a:effectLst/>
                <a:latin typeface="Arial" panose="020B0604020202020204" pitchFamily="34" charset="0"/>
              </a:rPr>
              <a:t>.</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Brown, M. E., Whybrow, P., &amp; Finn, G. M. (2021). Do We Need to Close the Door on Threshold Concepts?.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Teaching and Learning in Medicine</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1-12. </a:t>
            </a:r>
            <a:r>
              <a:rPr lang="en-US" sz="900" strike="noStrike" dirty="0">
                <a:effectLst/>
                <a:latin typeface="Century Gothic" panose="020B0502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https://doi.org/10.1080/10401334.2021.1897598</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Creamer, E. G. (2018). Striving for methodological integrity in mixed methods research: the difference between mixed methods and mixed‐up methods.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Journal of Engineering Education, 107</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(4), 526-530. https://doi.org/10.1002/jee.20240</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Creswell, J. W., &amp; Plano Clark, V. L. (2018).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Designing and conducting mixed methods research</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Sage.</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Fetters, M. D. (2020).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The mixed methods research workbook: Activities for designing, implementing, and publishing projects</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Sage.</a:t>
            </a:r>
          </a:p>
          <a:p>
            <a:pPr marL="457200" marR="0" indent="-457200">
              <a:lnSpc>
                <a:spcPct val="107000"/>
              </a:lnSpc>
              <a:spcBef>
                <a:spcPts val="0"/>
              </a:spcBef>
              <a:spcAft>
                <a:spcPts val="800"/>
              </a:spcAft>
            </a:pPr>
            <a:r>
              <a:rPr lang="en-US" sz="900" b="0" i="0" u="none" strike="noStrike" baseline="0" dirty="0">
                <a:latin typeface="Century Gothic" panose="020B0502020202020204" pitchFamily="34" charset="0"/>
              </a:rPr>
              <a:t>Greene, J. C., </a:t>
            </a:r>
            <a:r>
              <a:rPr lang="en-US" sz="900" b="0" i="0" u="none" strike="noStrike" baseline="0" dirty="0" err="1">
                <a:latin typeface="Century Gothic" panose="020B0502020202020204" pitchFamily="34" charset="0"/>
              </a:rPr>
              <a:t>Caracelli</a:t>
            </a:r>
            <a:r>
              <a:rPr lang="en-US" sz="900" b="0" i="0" u="none" strike="noStrike" baseline="0" dirty="0">
                <a:latin typeface="Century Gothic" panose="020B0502020202020204" pitchFamily="34" charset="0"/>
              </a:rPr>
              <a:t>, V. J., &amp; Graham, W. F. (1989). Toward a conceptual framework for mixed-method evaluation designs. </a:t>
            </a:r>
            <a:r>
              <a:rPr lang="en-US" sz="900" b="0" i="1" u="none" strike="noStrike" baseline="0" dirty="0">
                <a:latin typeface="Century Gothic" panose="020B0502020202020204" pitchFamily="34" charset="0"/>
              </a:rPr>
              <a:t>Educational Evaluation and Policy Analysis</a:t>
            </a:r>
            <a:r>
              <a:rPr lang="en-US" sz="900" b="0" i="0" u="none" strike="noStrike" baseline="0" dirty="0">
                <a:latin typeface="Century Gothic" panose="020B0502020202020204" pitchFamily="34" charset="0"/>
              </a:rPr>
              <a:t>, </a:t>
            </a:r>
            <a:r>
              <a:rPr lang="en-US" sz="900" b="0" i="1" u="none" strike="noStrike" baseline="0" dirty="0">
                <a:latin typeface="Century Gothic" panose="020B0502020202020204" pitchFamily="34" charset="0"/>
              </a:rPr>
              <a:t>11</a:t>
            </a:r>
            <a:r>
              <a:rPr lang="en-US" sz="900" b="0" i="0" u="none" strike="noStrike" baseline="0" dirty="0">
                <a:latin typeface="Century Gothic" panose="020B0502020202020204" pitchFamily="34" charset="0"/>
              </a:rPr>
              <a:t>(3), 255-274. https://doi.org/10.3102/01623737011003255</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Guetterman</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T. C., Fetters, M. D., &amp; Creswell, J. W. (2015). Integrating quantitative and qualitative results in health science mixed methods research through joint displays.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The Annals of Family Medicine</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13</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(6), 554-561. https://doi.org/10.1370/afm.1865</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Hendrawati, R., </a:t>
            </a: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Mulyani</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S., &amp; </a:t>
            </a: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Wiji</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W. (2021).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A review for threshold concept identification methods in science</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Journal of Physics: Conference Series, </a:t>
            </a: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Jawa</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Barat, Indonesia. https://iopscience.iop.org/article/10.1088/1742-6596/1806/1/012192/pdf</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Johnson, R. B., Onwuegbuzie, A. J., &amp; Turner, L. A. (2007). Toward a definition of mixed methods research.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Journal of Mixed Methods Research</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1</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(2), 112-133. https://doi.org/10.1177/1558689806298224</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Johnson, R. E., Grove, A. L., &amp; Clarke, A. (2019). Pillar integration process: A joint display technique to integrate data in mixed methods research.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Journal of Mixed Methods Research</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13</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(3), 301-320. https://doi.org/10.1177/1558689817743108</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Klassen, K. M., Douglass, C. H., Brennan, L., </a:t>
            </a: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Truby</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H., &amp; Lim, M. S. (2018). Social media use for nutrition outcomes in young adults: a mixed-methods systematic review.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International Journal of Behavioral Nutrition and Physical Activity</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15</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(1), 1-18. https://doi.org/10.1186/s12966-018-0696-y</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Maxwell, J. A. (2012).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A realist approach for qualitative research.</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Sage.</a:t>
            </a:r>
          </a:p>
          <a:p>
            <a:pPr marL="0" marR="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p>
        </p:txBody>
      </p:sp>
      <p:sp>
        <p:nvSpPr>
          <p:cNvPr id="7" name="Google Shape;253;p34">
            <a:extLst>
              <a:ext uri="{FF2B5EF4-FFF2-40B4-BE49-F238E27FC236}">
                <a16:creationId xmlns:a16="http://schemas.microsoft.com/office/drawing/2014/main" id="{E1BC2947-F555-43F8-9ABE-98DE89E8D863}"/>
              </a:ext>
            </a:extLst>
          </p:cNvPr>
          <p:cNvSpPr txBox="1"/>
          <p:nvPr/>
        </p:nvSpPr>
        <p:spPr>
          <a:xfrm>
            <a:off x="2124095" y="0"/>
            <a:ext cx="11430000" cy="404660"/>
          </a:xfrm>
          <a:prstGeom prst="rect">
            <a:avLst/>
          </a:prstGeom>
          <a:noFill/>
          <a:ln>
            <a:noFill/>
          </a:ln>
        </p:spPr>
        <p:txBody>
          <a:bodyPr spcFirstLastPara="1" wrap="square" lIns="91425" tIns="45700" rIns="91425" bIns="45700" anchor="ctr" anchorCtr="0">
            <a:noAutofit/>
          </a:bodyPr>
          <a:lstStyle/>
          <a:p>
            <a:pPr lvl="0">
              <a:lnSpc>
                <a:spcPct val="90000"/>
              </a:lnSpc>
              <a:buClr>
                <a:srgbClr val="000000"/>
              </a:buClr>
              <a:buSzPts val="3600"/>
            </a:pPr>
            <a:r>
              <a:rPr lang="en-US" sz="1600" b="1" dirty="0">
                <a:solidFill>
                  <a:schemeClr val="dk1"/>
                </a:solidFill>
                <a:latin typeface="Century Gothic"/>
                <a:ea typeface="Century Gothic"/>
                <a:cs typeface="Century Gothic"/>
                <a:sym typeface="Century Gothic"/>
              </a:rPr>
              <a:t>References</a:t>
            </a:r>
          </a:p>
        </p:txBody>
      </p:sp>
      <p:sp>
        <p:nvSpPr>
          <p:cNvPr id="5" name="TextBox 4">
            <a:extLst>
              <a:ext uri="{FF2B5EF4-FFF2-40B4-BE49-F238E27FC236}">
                <a16:creationId xmlns:a16="http://schemas.microsoft.com/office/drawing/2014/main" id="{7582B4E5-EE65-471C-810E-F40F66FD6395}"/>
              </a:ext>
            </a:extLst>
          </p:cNvPr>
          <p:cNvSpPr txBox="1"/>
          <p:nvPr/>
        </p:nvSpPr>
        <p:spPr>
          <a:xfrm>
            <a:off x="6096000" y="159950"/>
            <a:ext cx="6130412" cy="6247608"/>
          </a:xfrm>
          <a:prstGeom prst="rect">
            <a:avLst/>
          </a:prstGeom>
          <a:noFill/>
        </p:spPr>
        <p:txBody>
          <a:bodyPr wrap="square">
            <a:spAutoFit/>
          </a:bodyPr>
          <a:lstStyle/>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Maxwell, J. A. (2018). The “silo problem” in mixed methods research.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International Journal of Multiple Research Approaches</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10</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(1), 317-327. https://doi.org/10.29034/IJMRA.V10N1A20</a:t>
            </a:r>
          </a:p>
          <a:p>
            <a:pPr marL="457200" marR="0" indent="-457200">
              <a:lnSpc>
                <a:spcPct val="107000"/>
              </a:lnSpc>
              <a:spcBef>
                <a:spcPts val="0"/>
              </a:spcBef>
              <a:spcAft>
                <a:spcPts val="800"/>
              </a:spcAft>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Mead, J., &amp; Gray, S. (2010). Contexts for Threshold Concepts I: A conceptual structure for localizing candidates. In R. Land, J.H.F Meyer, &amp; C. Baillie (Eds), </a:t>
            </a:r>
            <a:r>
              <a:rPr lang="en-GB" sz="900" i="1" dirty="0">
                <a:effectLst/>
                <a:latin typeface="Century Gothic" panose="020B0502020202020204" pitchFamily="34" charset="0"/>
                <a:ea typeface="Calibri" panose="020F0502020204030204" pitchFamily="34" charset="0"/>
                <a:cs typeface="Times New Roman" panose="02020603050405020304" pitchFamily="18" charset="0"/>
              </a:rPr>
              <a:t>Threshold Concepts and Transformational Learnin</a:t>
            </a:r>
            <a:r>
              <a:rPr lang="en-GB" sz="900" dirty="0">
                <a:effectLst/>
                <a:latin typeface="Century Gothic" panose="020B0502020202020204" pitchFamily="34" charset="0"/>
                <a:ea typeface="Calibri" panose="020F0502020204030204" pitchFamily="34" charset="0"/>
                <a:cs typeface="Times New Roman" panose="02020603050405020304" pitchFamily="18" charset="0"/>
              </a:rPr>
              <a:t>g (pp. 97-113). Rotterdam.</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Moran-Ellis, J., Alexander, V. D., Cronin, A., Dickinson, M., Fielding, J., </a:t>
            </a: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Sleney</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J., &amp; Thomas, H. (2006). Triangulation and integration: processes, claims and implications.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Qualitative Research</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6</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(1), 45-59. https://doi.org/10.1177/1468794106058870</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Moran-Ellis, J., Alexander, V.D., Cronin, A., Dickinson, M., Fielding, J., </a:t>
            </a: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Sleney</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J. and Thomas, H. (2004).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Following a thread – an approach to integrating multi-method data sets </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[paper presentation]</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ESRC Research Methods </a:t>
            </a: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Programme</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Methods Festival Conference, Oxford, United Kingdom. </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Nicola-Richmond, K., Pépin, G., Larkin, H., &amp; Taylor, C. (2018). Threshold concepts in higher education: A synthesis of the literature relating to measurement of threshold crossing.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Higher Education Research &amp; Development</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37</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(1), 101-114. </a:t>
            </a:r>
            <a:r>
              <a:rPr lang="en-US" sz="900" strike="noStrike" dirty="0">
                <a:effectLst/>
                <a:latin typeface="Century Gothic" panose="020B050202020202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https://doi.org/10.1080/07294360.2017.1339181</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O’Donnell, R. (2009).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Threshold concepts and their relevance to economics. </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Australasian Teaching Economics Conference, Brisbane, Australia. </a:t>
            </a:r>
            <a:r>
              <a:rPr lang="en-US" sz="900" strike="noStrike" dirty="0">
                <a:effectLst/>
                <a:latin typeface="Century Gothic" panose="020B050202020202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https://ro.uow.edu.au/cgi/viewcontent.cgi?article=3186&amp;context=commpapers</a:t>
            </a:r>
            <a:endParaRPr lang="en-US" sz="900" dirty="0">
              <a:latin typeface="Century Gothic" panose="020B050202020202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900" b="0" i="0" u="none" strike="noStrike" baseline="0" dirty="0" err="1">
                <a:solidFill>
                  <a:srgbClr val="000000"/>
                </a:solidFill>
                <a:latin typeface="Century Gothic" panose="020B0502020202020204" pitchFamily="34" charset="0"/>
              </a:rPr>
              <a:t>Ozkan</a:t>
            </a:r>
            <a:r>
              <a:rPr lang="en-US" sz="900" b="0" i="0" u="none" strike="noStrike" baseline="0" dirty="0">
                <a:solidFill>
                  <a:srgbClr val="000000"/>
                </a:solidFill>
                <a:latin typeface="Century Gothic" panose="020B0502020202020204" pitchFamily="34" charset="0"/>
              </a:rPr>
              <a:t>, D., Reeping, D., McNair, L., Martin, T., Harrison, S., Lester, L., Knapp, B, </a:t>
            </a:r>
            <a:r>
              <a:rPr lang="en-US" sz="900" b="0" i="0" u="none" strike="noStrike" baseline="0" dirty="0" err="1">
                <a:solidFill>
                  <a:srgbClr val="000000"/>
                </a:solidFill>
                <a:latin typeface="Century Gothic" panose="020B0502020202020204" pitchFamily="34" charset="0"/>
              </a:rPr>
              <a:t>Wisnioski</a:t>
            </a:r>
            <a:r>
              <a:rPr lang="en-US" sz="900" dirty="0">
                <a:solidFill>
                  <a:srgbClr val="000000"/>
                </a:solidFill>
                <a:latin typeface="Century Gothic" panose="020B0502020202020204" pitchFamily="34" charset="0"/>
              </a:rPr>
              <a:t>, M., Patrick, A, &amp; </a:t>
            </a:r>
            <a:r>
              <a:rPr lang="en-US" sz="900" b="0" i="0" u="none" strike="noStrike" baseline="0" dirty="0">
                <a:solidFill>
                  <a:srgbClr val="000000"/>
                </a:solidFill>
                <a:latin typeface="Century Gothic" panose="020B0502020202020204" pitchFamily="34" charset="0"/>
              </a:rPr>
              <a:t>Baum, L. (</a:t>
            </a:r>
            <a:r>
              <a:rPr lang="en-US" sz="900" b="0" i="0" u="none" strike="noStrike" baseline="0" dirty="0">
                <a:solidFill>
                  <a:srgbClr val="000080"/>
                </a:solidFill>
                <a:latin typeface="Century Gothic" panose="020B0502020202020204" pitchFamily="34" charset="0"/>
              </a:rPr>
              <a:t>2019</a:t>
            </a:r>
            <a:r>
              <a:rPr lang="en-US" sz="900" b="0" i="0" u="none" strike="noStrike" baseline="0" dirty="0">
                <a:solidFill>
                  <a:srgbClr val="000000"/>
                </a:solidFill>
                <a:latin typeface="Century Gothic" panose="020B0502020202020204" pitchFamily="34" charset="0"/>
              </a:rPr>
              <a:t>). Using personas as curricular design tools: Engaging the boundaries of Engineering culture. Frontiers in Education, Covington KY. https://doi.org/10.1109/FIE43999.2019.9028358</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Reeping, D. (2020). Threshold concepts as ‘jewels of the curriculum’: rare as diamonds or plentiful as cubic zirconia?.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International Journal for Academic Development</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25</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(1), 58-70. https://doi.org/10.1080/1360144X.2019.1694934</a:t>
            </a:r>
          </a:p>
          <a:p>
            <a:pPr marL="457200" marR="0" indent="-457200">
              <a:lnSpc>
                <a:spcPct val="107000"/>
              </a:lnSpc>
              <a:spcBef>
                <a:spcPts val="0"/>
              </a:spcBef>
              <a:spcAft>
                <a:spcPts val="800"/>
              </a:spcAft>
            </a:pPr>
            <a:r>
              <a:rPr lang="en-US" sz="900" dirty="0">
                <a:effectLst/>
                <a:latin typeface="Century Gothic" panose="020B0502020202020204" pitchFamily="34" charset="0"/>
                <a:ea typeface="Calibri" panose="020F0502020204030204" pitchFamily="34" charset="0"/>
                <a:cs typeface="Times New Roman" panose="02020603050405020304" pitchFamily="18" charset="0"/>
              </a:rPr>
              <a:t>Reeping, D., McNair, L. D., </a:t>
            </a: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Wisnioski</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M., Patrick, A. Y., Martin, T. L., Lester, L., Knapp, B., &amp; Harrison, S. (2017).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Using threshold concepts to restructure an electrical and computer engineering curriculum: Troublesome knowledge in expected outcomes. </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Frontiers in Education Conference, Indianapolis, IN. https://doi.org/10.1109/FIE.2017.8190444</a:t>
            </a:r>
          </a:p>
          <a:p>
            <a:pPr marL="457200" marR="0" indent="-457200">
              <a:lnSpc>
                <a:spcPct val="107000"/>
              </a:lnSpc>
              <a:spcBef>
                <a:spcPts val="0"/>
              </a:spcBef>
              <a:spcAft>
                <a:spcPts val="800"/>
              </a:spcAft>
            </a:pP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Rowbottom</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D. P. (2007). Demystifying threshold concepts.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Journal of Philosophy of Education</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41</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(2), 263-270. </a:t>
            </a:r>
            <a:r>
              <a:rPr lang="en-US" sz="900" strike="noStrike" dirty="0">
                <a:effectLst/>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https://doi.org/10.1111/j.1467-9752.2007.00554.x</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Salwén</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H. (2019). Threshold concepts, obstacles or scientific dead ends?.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Teaching in Higher Education</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26</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(1), 36-49. https://doi.org/10.1080/13562517.2019.1632828</a:t>
            </a:r>
          </a:p>
          <a:p>
            <a:pPr marL="457200" marR="0" indent="-457200">
              <a:lnSpc>
                <a:spcPct val="107000"/>
              </a:lnSpc>
              <a:spcBef>
                <a:spcPts val="0"/>
              </a:spcBef>
              <a:spcAft>
                <a:spcPts val="800"/>
              </a:spcAft>
            </a:pP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Uprichard</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E., &amp; </a:t>
            </a:r>
            <a:r>
              <a:rPr lang="en-US" sz="900" dirty="0" err="1">
                <a:effectLst/>
                <a:latin typeface="Century Gothic" panose="020B0502020202020204" pitchFamily="34" charset="0"/>
                <a:ea typeface="Calibri" panose="020F0502020204030204" pitchFamily="34" charset="0"/>
                <a:cs typeface="Times New Roman" panose="02020603050405020304" pitchFamily="18" charset="0"/>
              </a:rPr>
              <a:t>Dawney</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L. (2019). Data diffraction: Challenging data integration in mixed methods research.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Journal of mixed methods research</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900" i="1" dirty="0">
                <a:effectLst/>
                <a:latin typeface="Century Gothic" panose="020B0502020202020204" pitchFamily="34" charset="0"/>
                <a:ea typeface="Calibri" panose="020F0502020204030204" pitchFamily="34" charset="0"/>
                <a:cs typeface="Times New Roman" panose="02020603050405020304" pitchFamily="18" charset="0"/>
              </a:rPr>
              <a:t>13</a:t>
            </a:r>
            <a:r>
              <a:rPr lang="en-US" sz="900" dirty="0">
                <a:effectLst/>
                <a:latin typeface="Century Gothic" panose="020B0502020202020204" pitchFamily="34" charset="0"/>
                <a:ea typeface="Calibri" panose="020F0502020204030204" pitchFamily="34" charset="0"/>
                <a:cs typeface="Times New Roman" panose="02020603050405020304" pitchFamily="18" charset="0"/>
              </a:rPr>
              <a:t>(1), 19-32. </a:t>
            </a:r>
            <a:r>
              <a:rPr lang="en-US" sz="900" strike="noStrike" dirty="0">
                <a:effectLst/>
                <a:latin typeface="Century Gothic" panose="020B050202020202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https://doi.org/10.1177/1558689816674650</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5145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33061</TotalTime>
  <Words>3177</Words>
  <Application>Microsoft Office PowerPoint</Application>
  <PresentationFormat>Widescreen</PresentationFormat>
  <Paragraphs>285</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Cambria Math</vt:lpstr>
      <vt:lpstr>Century Gothic</vt:lpstr>
      <vt:lpstr>Rockwell</vt:lpstr>
      <vt:lpstr>Office Theme</vt:lpstr>
      <vt:lpstr>Mixed Methods Strategies for Handling Methodological Issues within Threshold Concept Features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Theoretical Framework</dc:title>
  <dc:creator>David Reeping</dc:creator>
  <cp:lastModifiedBy>David Reeping</cp:lastModifiedBy>
  <cp:revision>1113</cp:revision>
  <dcterms:created xsi:type="dcterms:W3CDTF">2017-08-28T19:38:49Z</dcterms:created>
  <dcterms:modified xsi:type="dcterms:W3CDTF">2021-07-07T01:31:22Z</dcterms:modified>
</cp:coreProperties>
</file>