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3" r:id="rId3"/>
    <p:sldId id="275" r:id="rId4"/>
    <p:sldId id="300" r:id="rId5"/>
    <p:sldId id="277" r:id="rId6"/>
    <p:sldId id="280" r:id="rId7"/>
    <p:sldId id="281" r:id="rId8"/>
    <p:sldId id="289" r:id="rId9"/>
    <p:sldId id="299" r:id="rId10"/>
    <p:sldId id="282" r:id="rId11"/>
    <p:sldId id="297" r:id="rId12"/>
    <p:sldId id="292" r:id="rId13"/>
    <p:sldId id="283" r:id="rId14"/>
    <p:sldId id="290" r:id="rId15"/>
    <p:sldId id="291" r:id="rId16"/>
    <p:sldId id="288" r:id="rId17"/>
    <p:sldId id="295" r:id="rId18"/>
    <p:sldId id="294" r:id="rId19"/>
    <p:sldId id="298" r:id="rId20"/>
    <p:sldId id="296" r:id="rId21"/>
    <p:sldId id="284" r:id="rId2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5000" autoAdjust="0"/>
  </p:normalViewPr>
  <p:slideViewPr>
    <p:cSldViewPr>
      <p:cViewPr varScale="1">
        <p:scale>
          <a:sx n="66" d="100"/>
          <a:sy n="66" d="100"/>
        </p:scale>
        <p:origin x="679" y="2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ACB66-EAB9-4D45-9F9C-28EA120D791D}" type="datetimeFigureOut">
              <a:rPr lang="en-US"/>
              <a:t>7/7/2021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37A6B-DAA4-4C2D-AEAB-4E9E7009579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9D970-AC71-40CF-8717-2E4EAB5207AF}" type="datetimeFigureOut">
              <a:rPr lang="en-US"/>
              <a:t>7/7/2021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66150-FA26-45B5-BF0B-186B42A09DC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 bwMode="hidden">
          <a:xfrm>
            <a:off x="0" y="4810562"/>
            <a:ext cx="12188825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600" cy="1143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7/7/2021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 useBgFill="1">
        <p:nvSpPr>
          <p:cNvPr id="20" name="Freeform 9"/>
          <p:cNvSpPr>
            <a:spLocks/>
          </p:cNvSpPr>
          <p:nvPr/>
        </p:nvSpPr>
        <p:spPr bwMode="white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7/7/2021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hidden">
          <a:xfrm>
            <a:off x="0" y="0"/>
            <a:ext cx="12188825" cy="481056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360" y="1905000"/>
            <a:ext cx="9142999" cy="2667000"/>
          </a:xfrm>
        </p:spPr>
        <p:txBody>
          <a:bodyPr anchor="b">
            <a:noAutofit/>
          </a:bodyPr>
          <a:lstStyle>
            <a:lvl1pPr algn="l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5029200"/>
            <a:ext cx="82296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7/7/2021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  <p:sp>
        <p:nvSpPr>
          <p:cNvPr id="16" name="Freeform 9"/>
          <p:cNvSpPr>
            <a:spLocks/>
          </p:cNvSpPr>
          <p:nvPr/>
        </p:nvSpPr>
        <p:spPr bwMode="hidden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6552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2" y="1905000"/>
            <a:ext cx="4416552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7/7/2021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416552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 baseline="0"/>
            </a:lvl8pPr>
            <a:lvl9pPr marL="1920240">
              <a:defRPr sz="16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2" y="1905000"/>
            <a:ext cx="4416552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2743200"/>
            <a:ext cx="4416552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7/7/2021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7/7/2021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hidden">
          <a:xfrm>
            <a:off x="0" y="1"/>
            <a:ext cx="12188825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7/7/2021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4494212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568" y="2087880"/>
            <a:ext cx="5791200" cy="3886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7/7/2021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1522413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706880" y="2087880"/>
            <a:ext cx="5784978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1" y="3429000"/>
            <a:ext cx="2743200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7/7/2021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7/7/2021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hidden">
          <a:xfrm>
            <a:off x="1" y="0"/>
            <a:ext cx="9314539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hidden">
          <a:xfrm>
            <a:off x="1" y="1"/>
            <a:ext cx="9218611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9"/>
          <p:cNvSpPr>
            <a:spLocks/>
          </p:cNvSpPr>
          <p:nvPr/>
        </p:nvSpPr>
        <p:spPr bwMode="hidden">
          <a:xfrm rot="5400000">
            <a:off x="5885540" y="3333074"/>
            <a:ext cx="685800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58667" y="685800"/>
            <a:ext cx="1295401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85800"/>
            <a:ext cx="7460842" cy="54864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en-US"/>
              <a:t>7/7/2021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hidden">
          <a:xfrm>
            <a:off x="0" y="1628776"/>
            <a:ext cx="12188825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 bwMode="hidden">
          <a:xfrm>
            <a:off x="0" y="1535908"/>
            <a:ext cx="12188825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52466975-C014-42E5-BFA6-B8D5FDD3B81F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693B167E-EA96-4147-81DE-549160052C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8" name="Freeform 9"/>
          <p:cNvSpPr>
            <a:spLocks/>
          </p:cNvSpPr>
          <p:nvPr/>
        </p:nvSpPr>
        <p:spPr bwMode="white">
          <a:xfrm>
            <a:off x="1057" y="1470256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1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2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ravensbourne.padlet.org/vrossi16/ccy4fnwu8n7h8r4z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e.ucl.ac.uk/~mflanaga/ISL04-%20pp53-64-Land-et-al.pdf" TargetMode="External"/><Relationship Id="rId2" Type="http://schemas.openxmlformats.org/officeDocument/2006/relationships/hyperlink" Target="http://arts.brighton.ac.uk/projects/networks/issue-18-july-2012/learningoutcomes-and-assessment-criteria-in-art-and-design.-whats-the-recurring-problem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twww.kpu.ca/sites/default/files/Teaching%20and%20Learning/TD.4.3.9_Tsang_Students_as_Evolving_Professionals.pdf" TargetMode="External"/><Relationship Id="rId5" Type="http://schemas.openxmlformats.org/officeDocument/2006/relationships/hyperlink" Target="https://www.teaching-matters-blog.ed.ac.uk/what-is-learning-design/" TargetMode="External"/><Relationship Id="rId4" Type="http://schemas.openxmlformats.org/officeDocument/2006/relationships/hyperlink" Target="https://vimeo.com/919206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case for using Threshold Concepts for Learning Design in Creative Education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600" cy="1496144"/>
          </a:xfrm>
        </p:spPr>
        <p:txBody>
          <a:bodyPr/>
          <a:lstStyle/>
          <a:p>
            <a:r>
              <a:rPr lang="en-US" dirty="0"/>
              <a:t>By Virna Rossi</a:t>
            </a:r>
          </a:p>
          <a:p>
            <a:r>
              <a:rPr lang="en-US" dirty="0"/>
              <a:t>Twitter @</a:t>
            </a:r>
            <a:r>
              <a:rPr lang="en-US" dirty="0" err="1" smtClean="0"/>
              <a:t>VirnaRossi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Threshold Concepts Conference July 2021</a:t>
            </a:r>
          </a:p>
        </p:txBody>
      </p:sp>
    </p:spTree>
    <p:extLst>
      <p:ext uri="{BB962C8B-B14F-4D97-AF65-F5344CB8AC3E}">
        <p14:creationId xmlns:p14="http://schemas.microsoft.com/office/powerpoint/2010/main" val="11617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presentation 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In our time together…</a:t>
            </a:r>
          </a:p>
          <a:p>
            <a:r>
              <a:rPr lang="en-GB" dirty="0" smtClean="0"/>
              <a:t>Firstly </a:t>
            </a:r>
            <a:r>
              <a:rPr lang="en-GB" dirty="0"/>
              <a:t>I’ll discuss </a:t>
            </a:r>
            <a:r>
              <a:rPr lang="en-GB" dirty="0" smtClean="0"/>
              <a:t>why threshold concepts (TCs) support inclusive learning design in creative disciplines better than learning outcomes </a:t>
            </a:r>
            <a:endParaRPr lang="en-GB" dirty="0"/>
          </a:p>
          <a:p>
            <a:r>
              <a:rPr lang="en-GB" dirty="0" smtClean="0"/>
              <a:t>Secondly </a:t>
            </a:r>
            <a:r>
              <a:rPr lang="en-GB" dirty="0"/>
              <a:t>I’ll share </a:t>
            </a:r>
            <a:r>
              <a:rPr lang="en-GB" dirty="0" smtClean="0"/>
              <a:t>the early results of my action research: the pilot of my </a:t>
            </a:r>
            <a:r>
              <a:rPr lang="en-GB" dirty="0"/>
              <a:t>own </a:t>
            </a:r>
            <a:r>
              <a:rPr lang="en-GB" dirty="0" smtClean="0"/>
              <a:t>innovative ‘roots to shoots’ approach </a:t>
            </a:r>
            <a:r>
              <a:rPr lang="en-GB" dirty="0"/>
              <a:t>to inclusive, creative learning </a:t>
            </a:r>
            <a:r>
              <a:rPr lang="en-GB" dirty="0" smtClean="0"/>
              <a:t>design using TCs as a main content organising principle </a:t>
            </a:r>
          </a:p>
          <a:p>
            <a:r>
              <a:rPr lang="en-GB" dirty="0" smtClean="0"/>
              <a:t>Finally </a:t>
            </a:r>
            <a:r>
              <a:rPr lang="en-GB" dirty="0"/>
              <a:t>you’ll be able to ask questions and participate in a concluding informal chat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87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476671"/>
            <a:ext cx="9144000" cy="1296145"/>
          </a:xfrm>
        </p:spPr>
        <p:txBody>
          <a:bodyPr>
            <a:normAutofit fontScale="90000"/>
          </a:bodyPr>
          <a:lstStyle/>
          <a:p>
            <a:r>
              <a:rPr lang="en-GB" dirty="0"/>
              <a:t>Putting people first... How are you feeling today?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 the </a:t>
            </a:r>
            <a:r>
              <a:rPr lang="en-GB" dirty="0"/>
              <a:t>chat, indicate the best match/</a:t>
            </a:r>
            <a:r>
              <a:rPr lang="en-GB" dirty="0" err="1"/>
              <a:t>es</a:t>
            </a:r>
            <a:r>
              <a:rPr lang="en-GB" dirty="0"/>
              <a:t>...</a:t>
            </a:r>
            <a:br>
              <a:rPr lang="en-GB" dirty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866748"/>
              </p:ext>
            </p:extLst>
          </p:nvPr>
        </p:nvGraphicFramePr>
        <p:xfrm>
          <a:off x="1522413" y="1700808"/>
          <a:ext cx="7056784" cy="5040559"/>
        </p:xfrm>
        <a:graphic>
          <a:graphicData uri="http://schemas.openxmlformats.org/drawingml/2006/table">
            <a:tbl>
              <a:tblPr/>
              <a:tblGrid>
                <a:gridCol w="1152129">
                  <a:extLst>
                    <a:ext uri="{9D8B030D-6E8A-4147-A177-3AD203B41FA5}">
                      <a16:colId xmlns:a16="http://schemas.microsoft.com/office/drawing/2014/main" val="4175303926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163444954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47139118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65593552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91813441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0970077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675426328"/>
                    </a:ext>
                  </a:extLst>
                </a:gridCol>
              </a:tblGrid>
              <a:tr h="1291799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dirty="0">
                          <a:effectLst/>
                        </a:rPr>
                        <a:t/>
                      </a:r>
                      <a:br>
                        <a:rPr lang="en-GB" dirty="0">
                          <a:effectLst/>
                        </a:rPr>
                      </a:b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How are you?</a:t>
                      </a:r>
                      <a:endParaRPr lang="en-GB" dirty="0">
                        <a:effectLst/>
                      </a:endParaRP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>
                          <a:effectLst/>
                        </a:rPr>
                        <a:t/>
                      </a:r>
                      <a:br>
                        <a:rPr lang="en-GB">
                          <a:effectLst/>
                        </a:rPr>
                      </a:b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endParaRPr lang="en-GB">
                        <a:effectLst/>
                      </a:endParaRP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>
                          <a:effectLst/>
                        </a:rPr>
                        <a:t/>
                      </a:r>
                      <a:br>
                        <a:rPr lang="en-GB">
                          <a:effectLst/>
                        </a:rPr>
                      </a:b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endParaRPr lang="en-GB">
                        <a:effectLst/>
                      </a:endParaRP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>
                          <a:effectLst/>
                        </a:rPr>
                        <a:t/>
                      </a:r>
                      <a:br>
                        <a:rPr lang="en-GB">
                          <a:effectLst/>
                        </a:rPr>
                      </a:b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endParaRPr lang="en-GB">
                        <a:effectLst/>
                      </a:endParaRP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>
                          <a:effectLst/>
                        </a:rPr>
                        <a:t/>
                      </a:r>
                      <a:br>
                        <a:rPr lang="en-GB">
                          <a:effectLst/>
                        </a:rPr>
                      </a:b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  <a:endParaRPr lang="en-GB">
                        <a:effectLst/>
                      </a:endParaRP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>
                          <a:effectLst/>
                        </a:rPr>
                        <a:t/>
                      </a:r>
                      <a:br>
                        <a:rPr lang="en-GB">
                          <a:effectLst/>
                        </a:rPr>
                      </a:b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</a:t>
                      </a:r>
                      <a:endParaRPr lang="en-GB">
                        <a:effectLst/>
                      </a:endParaRP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>
                          <a:effectLst/>
                        </a:rPr>
                        <a:t/>
                      </a:r>
                      <a:br>
                        <a:rPr lang="en-GB">
                          <a:effectLst/>
                        </a:rPr>
                      </a:b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</a:t>
                      </a:r>
                      <a:endParaRPr lang="en-GB">
                        <a:effectLst/>
                      </a:endParaRP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933131"/>
                  </a:ext>
                </a:extLst>
              </a:tr>
              <a:tr h="93719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>
                          <a:effectLst/>
                        </a:rPr>
                        <a:t/>
                      </a:r>
                      <a:br>
                        <a:rPr lang="en-GB">
                          <a:effectLst/>
                        </a:rPr>
                      </a:b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GB">
                        <a:effectLst/>
                      </a:endParaRP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88056"/>
                  </a:ext>
                </a:extLst>
              </a:tr>
              <a:tr h="93719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>
                          <a:effectLst/>
                        </a:rPr>
                        <a:t/>
                      </a:r>
                      <a:br>
                        <a:rPr lang="en-GB">
                          <a:effectLst/>
                        </a:rPr>
                      </a:b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>
                        <a:effectLst/>
                      </a:endParaRP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839436"/>
                  </a:ext>
                </a:extLst>
              </a:tr>
              <a:tr h="93719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>
                          <a:effectLst/>
                        </a:rPr>
                        <a:t/>
                      </a:r>
                      <a:br>
                        <a:rPr lang="en-GB">
                          <a:effectLst/>
                        </a:rPr>
                      </a:b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GB">
                        <a:effectLst/>
                      </a:endParaRP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334129"/>
                  </a:ext>
                </a:extLst>
              </a:tr>
              <a:tr h="93719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dirty="0">
                          <a:effectLst/>
                        </a:rPr>
                        <a:t/>
                      </a:r>
                      <a:br>
                        <a:rPr lang="en-GB" dirty="0">
                          <a:effectLst/>
                        </a:rPr>
                      </a:b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GB" dirty="0">
                        <a:effectLst/>
                      </a:endParaRP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 </a:t>
                      </a:r>
                    </a:p>
                  </a:txBody>
                  <a:tcPr marL="38100" marR="38100" marT="38100" marB="38100">
                    <a:lnL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8281797"/>
                  </a:ext>
                </a:extLst>
              </a:tr>
            </a:tbl>
          </a:graphicData>
        </a:graphic>
      </p:graphicFrame>
      <p:pic>
        <p:nvPicPr>
          <p:cNvPr id="1027" name="Picture 3" descr="https://lh6.googleusercontent.com/rxNOkUOOToUxg7-ibzRuqdQAzym5Ah8Q5uqKep0Y_0aRVLsRtywrB4P28VtpRQTKdZCQp-vqsZLkueDL_qR3cfKm6kjAuHXj_nc5x-xDQiOqSoocTu4ARMGmiLEHqdR5iPLJOGbJl6o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8028" y="2996953"/>
            <a:ext cx="5976664" cy="37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66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comment on Twitter</a:t>
            </a:r>
            <a:endParaRPr lang="en-GB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097" y="2060848"/>
            <a:ext cx="8782631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0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with using learning outcomes for learning design in creative disciplines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2413" y="2274838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One of the main issues in designing creative courses is ‘measurability’: </a:t>
            </a:r>
            <a:endParaRPr lang="en-GB" sz="2400" dirty="0" smtClean="0"/>
          </a:p>
          <a:p>
            <a:r>
              <a:rPr lang="en-GB" sz="2400" dirty="0"/>
              <a:t>i</a:t>
            </a:r>
            <a:r>
              <a:rPr lang="en-GB" sz="2400" dirty="0" smtClean="0"/>
              <a:t>n </a:t>
            </a:r>
            <a:r>
              <a:rPr lang="en-GB" sz="2400" dirty="0"/>
              <a:t>creative education important </a:t>
            </a:r>
            <a:r>
              <a:rPr lang="en-GB" sz="2400" dirty="0" smtClean="0"/>
              <a:t>learning outcomes (LOs) involve </a:t>
            </a:r>
            <a:r>
              <a:rPr lang="en-GB" sz="2400" dirty="0"/>
              <a:t>the development of intuition, inventiveness, imagination, visualisation, risk-taking, which are </a:t>
            </a:r>
            <a:r>
              <a:rPr lang="en-GB" sz="2400" b="1" dirty="0"/>
              <a:t>not easily measured</a:t>
            </a:r>
            <a:r>
              <a:rPr lang="en-GB" sz="2400" b="1" dirty="0" smtClean="0"/>
              <a:t>.</a:t>
            </a:r>
          </a:p>
          <a:p>
            <a:r>
              <a:rPr lang="en-GB" sz="2400" b="1" dirty="0" smtClean="0"/>
              <a:t> </a:t>
            </a:r>
          </a:p>
          <a:p>
            <a:pPr lvl="0"/>
            <a:r>
              <a:rPr lang="en-GB" sz="2400" dirty="0">
                <a:solidFill>
                  <a:srgbClr val="652825"/>
                </a:solidFill>
              </a:rPr>
              <a:t>Another issue is to do with the ‘spiral nature’ of learning in creative courses due to emergent techniques students develop</a:t>
            </a:r>
            <a:r>
              <a:rPr lang="en-GB" sz="2400" dirty="0" smtClean="0">
                <a:solidFill>
                  <a:srgbClr val="652825"/>
                </a:solidFill>
              </a:rPr>
              <a:t>: outcomes </a:t>
            </a:r>
            <a:r>
              <a:rPr lang="en-GB" sz="2400" dirty="0">
                <a:solidFill>
                  <a:srgbClr val="652825"/>
                </a:solidFill>
              </a:rPr>
              <a:t>are not achieved/addressed once and for </a:t>
            </a:r>
            <a:r>
              <a:rPr lang="en-GB" sz="2400" dirty="0" smtClean="0">
                <a:solidFill>
                  <a:srgbClr val="652825"/>
                </a:solidFill>
              </a:rPr>
              <a:t>all, rather</a:t>
            </a:r>
            <a:r>
              <a:rPr lang="en-GB" sz="2400" dirty="0">
                <a:solidFill>
                  <a:srgbClr val="652825"/>
                </a:solidFill>
              </a:rPr>
              <a:t>, they are </a:t>
            </a:r>
            <a:r>
              <a:rPr lang="en-GB" sz="2400" b="1" dirty="0">
                <a:solidFill>
                  <a:srgbClr val="652825"/>
                </a:solidFill>
              </a:rPr>
              <a:t>regularly returned to within and beyond levels.</a:t>
            </a:r>
          </a:p>
          <a:p>
            <a:endParaRPr lang="en-GB" sz="2400" b="1" dirty="0"/>
          </a:p>
          <a:p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6335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TCs for learning design in creative disciplines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57908" y="2274838"/>
            <a:ext cx="88569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TCs can </a:t>
            </a: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both be seen as </a:t>
            </a:r>
            <a:r>
              <a:rPr lang="en-GB" sz="2400" b="1" dirty="0">
                <a:solidFill>
                  <a:srgbClr val="000000"/>
                </a:solidFill>
                <a:latin typeface="Corbel" panose="020B0503020204020204" pitchFamily="34" charset="0"/>
              </a:rPr>
              <a:t>gateways</a:t>
            </a: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 into the disciplines and help identify typical </a:t>
            </a:r>
            <a:r>
              <a:rPr lang="en-GB" sz="2400" b="1" dirty="0">
                <a:solidFill>
                  <a:srgbClr val="000000"/>
                </a:solidFill>
                <a:latin typeface="Corbel" panose="020B0503020204020204" pitchFamily="34" charset="0"/>
              </a:rPr>
              <a:t>bottlenecks</a:t>
            </a: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 where students can get stuck. They tend to represent the </a:t>
            </a:r>
            <a:r>
              <a:rPr lang="en-GB" sz="2400" b="1" dirty="0">
                <a:solidFill>
                  <a:srgbClr val="000000"/>
                </a:solidFill>
                <a:latin typeface="Corbel" panose="020B0503020204020204" pitchFamily="34" charset="0"/>
              </a:rPr>
              <a:t>gems</a:t>
            </a: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 of the curriculum. Because of their transformative power, they affect </a:t>
            </a:r>
            <a:r>
              <a:rPr lang="en-GB" sz="2400" b="1" dirty="0">
                <a:solidFill>
                  <a:srgbClr val="000000"/>
                </a:solidFill>
                <a:latin typeface="Corbel" panose="020B0503020204020204" pitchFamily="34" charset="0"/>
              </a:rPr>
              <a:t>who the students </a:t>
            </a:r>
            <a:r>
              <a:rPr lang="en-GB" sz="2400" b="1" dirty="0" smtClean="0">
                <a:solidFill>
                  <a:srgbClr val="000000"/>
                </a:solidFill>
                <a:latin typeface="Corbel" panose="020B0503020204020204" pitchFamily="34" charset="0"/>
              </a:rPr>
              <a:t>become.</a:t>
            </a: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</a:p>
          <a:p>
            <a:endParaRPr lang="en-GB" sz="24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TCs lend </a:t>
            </a: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themselves much better to describing and decoding creative disciplines</a:t>
            </a: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. They are about becoming, not measuring. They are returned to again and again at deeper levels. </a:t>
            </a:r>
          </a:p>
        </p:txBody>
      </p:sp>
    </p:spTree>
    <p:extLst>
      <p:ext uri="{BB962C8B-B14F-4D97-AF65-F5344CB8AC3E}">
        <p14:creationId xmlns:p14="http://schemas.microsoft.com/office/powerpoint/2010/main" val="111164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TCs rather than LOs for </a:t>
            </a:r>
            <a:r>
              <a:rPr lang="en-US" dirty="0"/>
              <a:t>learning </a:t>
            </a:r>
            <a:r>
              <a:rPr lang="en-US" dirty="0" smtClean="0"/>
              <a:t>design in </a:t>
            </a:r>
            <a:r>
              <a:rPr lang="en-US" dirty="0"/>
              <a:t>creative disciplines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557908" y="2492896"/>
            <a:ext cx="88569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Identifying likely/perceived TCs </a:t>
            </a: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for </a:t>
            </a: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learning design is </a:t>
            </a: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a more useful starting point than </a:t>
            </a: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formulating LOs because: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the focus shifts onto the BIG ideas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it means </a:t>
            </a:r>
            <a:r>
              <a:rPr lang="en-GB" sz="2400" b="1" dirty="0" smtClean="0">
                <a:solidFill>
                  <a:srgbClr val="000000"/>
                </a:solidFill>
                <a:latin typeface="Corbel" panose="020B0503020204020204" pitchFamily="34" charset="0"/>
              </a:rPr>
              <a:t>starting from the ‘centre’ </a:t>
            </a: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of learning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i</a:t>
            </a: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t helps focus on the transformative power of ‘learning to become’, rather than focusing on pre-determined conditions/skills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i</a:t>
            </a: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t helps students uncover the hidden curriculum</a:t>
            </a:r>
          </a:p>
          <a:p>
            <a:endParaRPr lang="en-GB" sz="24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Where </a:t>
            </a: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necessary, </a:t>
            </a: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TCs </a:t>
            </a: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can eventually be used to formulate LOs for course documentation and QA </a:t>
            </a: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purposes.</a:t>
            </a:r>
            <a:endParaRPr lang="en-GB" sz="24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61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action research on TCs for learning design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22413" y="1916832"/>
            <a:ext cx="83164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rbel" panose="020B0503020204020204" pitchFamily="34" charset="0"/>
              </a:rPr>
              <a:t>Sept 2019 – used TCs for learning </a:t>
            </a:r>
            <a:r>
              <a:rPr lang="en-GB" sz="2400" dirty="0">
                <a:latin typeface="Corbel" panose="020B0503020204020204" pitchFamily="34" charset="0"/>
              </a:rPr>
              <a:t>design </a:t>
            </a:r>
            <a:r>
              <a:rPr lang="en-GB" sz="2400" dirty="0" smtClean="0">
                <a:latin typeface="Corbel" panose="020B0503020204020204" pitchFamily="34" charset="0"/>
              </a:rPr>
              <a:t>on </a:t>
            </a:r>
            <a:r>
              <a:rPr lang="en-GB" sz="2400" dirty="0" err="1" smtClean="0">
                <a:latin typeface="Corbel" panose="020B0503020204020204" pitchFamily="34" charset="0"/>
              </a:rPr>
              <a:t>PGCert</a:t>
            </a:r>
            <a:r>
              <a:rPr lang="en-GB" sz="2400" dirty="0" smtClean="0">
                <a:latin typeface="Corbel" panose="020B0503020204020204" pitchFamily="34" charset="0"/>
              </a:rPr>
              <a:t> course -  decided to develop my own learning design tool</a:t>
            </a:r>
          </a:p>
          <a:p>
            <a:endParaRPr lang="en-GB" sz="2400" dirty="0" smtClean="0">
              <a:latin typeface="Corbel" panose="020B0503020204020204" pitchFamily="34" charset="0"/>
            </a:endParaRPr>
          </a:p>
          <a:p>
            <a:r>
              <a:rPr lang="en-GB" sz="2400" dirty="0" smtClean="0">
                <a:latin typeface="Corbel" panose="020B0503020204020204" pitchFamily="34" charset="0"/>
              </a:rPr>
              <a:t>2020 – started writing my book on inclusive </a:t>
            </a:r>
            <a:r>
              <a:rPr lang="en-GB" sz="2400" dirty="0">
                <a:latin typeface="Corbel" panose="020B0503020204020204" pitchFamily="34" charset="0"/>
              </a:rPr>
              <a:t>learning </a:t>
            </a:r>
            <a:r>
              <a:rPr lang="en-GB" sz="2400" dirty="0" smtClean="0">
                <a:latin typeface="Corbel" panose="020B0503020204020204" pitchFamily="34" charset="0"/>
              </a:rPr>
              <a:t>design (publisher: </a:t>
            </a:r>
            <a:r>
              <a:rPr lang="en-GB" sz="2400" dirty="0" err="1" smtClean="0">
                <a:latin typeface="Corbel" panose="020B0503020204020204" pitchFamily="34" charset="0"/>
              </a:rPr>
              <a:t>Routlegde</a:t>
            </a:r>
            <a:r>
              <a:rPr lang="en-GB" sz="2400" dirty="0" smtClean="0">
                <a:latin typeface="Corbel" panose="020B0503020204020204" pitchFamily="34" charset="0"/>
              </a:rPr>
              <a:t>, due in Spring 2022) – the learning design tool linked to it features TCs as main content organising principle </a:t>
            </a:r>
          </a:p>
          <a:p>
            <a:endParaRPr lang="en-GB" sz="2400" dirty="0">
              <a:latin typeface="Corbel" panose="020B0503020204020204" pitchFamily="34" charset="0"/>
            </a:endParaRPr>
          </a:p>
          <a:p>
            <a:r>
              <a:rPr lang="en-GB" sz="2400" dirty="0" smtClean="0">
                <a:latin typeface="Corbel" panose="020B0503020204020204" pitchFamily="34" charset="0"/>
              </a:rPr>
              <a:t>May/Jun 2021 –  </a:t>
            </a:r>
            <a:r>
              <a:rPr lang="en-GB" sz="2400" dirty="0">
                <a:latin typeface="Corbel" panose="020B0503020204020204" pitchFamily="34" charset="0"/>
              </a:rPr>
              <a:t>collaboratively created first </a:t>
            </a:r>
            <a:r>
              <a:rPr lang="en-GB" sz="2400" dirty="0" smtClean="0">
                <a:latin typeface="Corbel" panose="020B0503020204020204" pitchFamily="34" charset="0"/>
              </a:rPr>
              <a:t>prototype of the learning design tool and carried out first pilot – early findings and lessons learnt (now)</a:t>
            </a:r>
          </a:p>
          <a:p>
            <a:endParaRPr lang="en-GB" sz="2400" dirty="0">
              <a:latin typeface="Corbel" panose="020B0503020204020204" pitchFamily="34" charset="0"/>
            </a:endParaRPr>
          </a:p>
          <a:p>
            <a:r>
              <a:rPr lang="en-GB" sz="2400" dirty="0" smtClean="0">
                <a:latin typeface="Corbel" panose="020B0503020204020204" pitchFamily="34" charset="0"/>
              </a:rPr>
              <a:t>Sept 2021 –  pilot of second prototype – evaluation and impact for publication in my upcoming book</a:t>
            </a:r>
          </a:p>
          <a:p>
            <a:endParaRPr lang="en-GB" sz="2400" dirty="0" smtClean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7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working group </a:t>
            </a:r>
            <a:r>
              <a:rPr lang="en-US" dirty="0" smtClean="0"/>
              <a:t>for the learning design tool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956" y="1700808"/>
            <a:ext cx="7200800" cy="5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93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884" y="189723"/>
            <a:ext cx="9505056" cy="1144556"/>
          </a:xfrm>
        </p:spPr>
        <p:txBody>
          <a:bodyPr/>
          <a:lstStyle/>
          <a:p>
            <a:r>
              <a:rPr lang="en-US" dirty="0" smtClean="0"/>
              <a:t>The I.N.C.L.U.S.I.V.E learning design tool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57021" y="1844824"/>
            <a:ext cx="88569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I created a tool </a:t>
            </a: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teachers can use through </a:t>
            </a:r>
            <a:r>
              <a:rPr lang="en-GB" sz="2400" dirty="0">
                <a:solidFill>
                  <a:srgbClr val="000000"/>
                </a:solidFill>
                <a:latin typeface="Corbel" panose="020B0503020204020204" pitchFamily="34" charset="0"/>
              </a:rPr>
              <a:t>a collaborative </a:t>
            </a:r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workshop to design learning. </a:t>
            </a:r>
            <a:endParaRPr lang="en-GB" sz="24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endParaRPr lang="en-GB" sz="24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To visually represent the phases and process of inclusive learning design, I use the metaphor of a tree.</a:t>
            </a:r>
          </a:p>
          <a:p>
            <a:endParaRPr lang="en-GB" sz="24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The roots are the values. </a:t>
            </a:r>
          </a:p>
          <a:p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Then it’s ‘roots to shoots’, to get to the 3 branches of: </a:t>
            </a:r>
          </a:p>
          <a:p>
            <a:r>
              <a:rPr lang="en-GB" sz="2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Context, Content and Assessment.</a:t>
            </a:r>
          </a:p>
          <a:p>
            <a:endParaRPr lang="en-GB" sz="24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endParaRPr lang="en-GB" sz="24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93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5900" y="116632"/>
            <a:ext cx="9361040" cy="662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7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chat: what do you think?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7233" y="1628800"/>
            <a:ext cx="86516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en-GB" sz="2400" dirty="0" smtClean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Type your definition of:</a:t>
            </a:r>
          </a:p>
          <a:p>
            <a:pPr>
              <a:spcAft>
                <a:spcPts val="0"/>
              </a:spcAft>
            </a:pPr>
            <a:endParaRPr lang="en-GB" sz="2400" dirty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Inclusivity</a:t>
            </a:r>
          </a:p>
          <a:p>
            <a:pPr>
              <a:spcAft>
                <a:spcPts val="0"/>
              </a:spcAft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</a:p>
          <a:p>
            <a:pPr>
              <a:spcAft>
                <a:spcPts val="0"/>
              </a:spcAft>
            </a:pPr>
            <a:r>
              <a:rPr lang="en-GB" sz="2400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Learning Design</a:t>
            </a:r>
            <a:endParaRPr lang="en-GB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2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smtClean="0"/>
              <a:t>possible definitions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2413" y="1988840"/>
            <a:ext cx="882047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inclusivity?</a:t>
            </a:r>
          </a:p>
          <a:p>
            <a:pPr>
              <a:spcAft>
                <a:spcPts val="0"/>
              </a:spcAft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 </a:t>
            </a:r>
            <a:r>
              <a:rPr lang="en-GB" sz="2400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view of inclusivity it is that of a social model, more akin to an </a:t>
            </a:r>
            <a:r>
              <a:rPr lang="en-GB" sz="2400" b="1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ethos</a:t>
            </a:r>
            <a:r>
              <a:rPr lang="en-GB" sz="2400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a value than a method. It aims to grant each </a:t>
            </a: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student, with their intersectional diversity, </a:t>
            </a:r>
            <a:r>
              <a:rPr lang="en-GB" sz="2400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full membership to education, to enable them to gain full membership to society later on</a:t>
            </a: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GB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b="1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learning design?</a:t>
            </a:r>
          </a:p>
          <a:p>
            <a:pPr>
              <a:spcAft>
                <a:spcPts val="0"/>
              </a:spcAft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‘Learning </a:t>
            </a:r>
            <a:r>
              <a:rPr lang="en-GB" sz="2400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 is a process that encompasses the thoughtful planning of a learner’s journey, constructing that journey, delivering it in some form and, finally, reflecting and reviewing on the </a:t>
            </a: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outcomes’ – </a:t>
            </a:r>
            <a:r>
              <a:rPr lang="en-GB" sz="2400" i="1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Andres </a:t>
            </a:r>
            <a:r>
              <a:rPr lang="en-GB" sz="2400" i="1" dirty="0" err="1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Ordorica</a:t>
            </a:r>
            <a:endParaRPr lang="en-GB" sz="2400" i="1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45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Design workshop – part 1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7233" y="1628800"/>
            <a:ext cx="865163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en-GB" sz="2400" dirty="0" smtClean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 use </a:t>
            </a:r>
            <a:r>
              <a:rPr lang="en-GB" sz="2400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learning design tool in a two-part workshop.</a:t>
            </a:r>
          </a:p>
          <a:p>
            <a:pPr>
              <a:spcAft>
                <a:spcPts val="0"/>
              </a:spcAft>
            </a:pPr>
            <a:endParaRPr lang="en-GB" sz="2400" dirty="0" smtClean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400" u="sng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Before part 1</a:t>
            </a: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by means of a </a:t>
            </a:r>
            <a:r>
              <a:rPr lang="en-GB" sz="2400" dirty="0" err="1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Padlet</a:t>
            </a: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send participants research around the three frameworks I use in the design tool: UDL, TCs and Flipped Learning</a:t>
            </a:r>
          </a:p>
          <a:p>
            <a:endParaRPr lang="en-GB" sz="2400" dirty="0" smtClean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u="sng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part 1</a:t>
            </a:r>
            <a:r>
              <a:rPr lang="en-GB" sz="2400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participants: write an ‘elevator pitch’ of their course; create </a:t>
            </a: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anticipated student personas; identify their own values (the roots of the tree) and discuss in groups key ideas linked to the three branches: context (setup and engagement), content (input and practice) and assessment (outputs and feedback). </a:t>
            </a:r>
            <a:r>
              <a:rPr lang="en-GB" sz="2400" b="1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part of the ‘content’ branch, they identify TCs for their course.</a:t>
            </a:r>
          </a:p>
          <a:p>
            <a:pPr>
              <a:spcAft>
                <a:spcPts val="0"/>
              </a:spcAft>
            </a:pPr>
            <a:endParaRPr lang="en-GB" sz="2400" dirty="0" smtClean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5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Design workshop – part 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7233" y="1628800"/>
            <a:ext cx="86516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en-GB" sz="2400" dirty="0" smtClean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400" u="sng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part 1 and part 2</a:t>
            </a:r>
            <a:r>
              <a:rPr lang="en-GB" sz="2400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participants identify and invite other stakeholders to join them for part 2, to form a diverse cluster to collaboratively design learning</a:t>
            </a:r>
          </a:p>
          <a:p>
            <a:pPr>
              <a:spcAft>
                <a:spcPts val="0"/>
              </a:spcAft>
            </a:pPr>
            <a:endParaRPr lang="en-GB" sz="2400" u="sng" dirty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u="sng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part 2</a:t>
            </a:r>
            <a:r>
              <a:rPr lang="en-GB" sz="2400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participants, within their collaborative and varied clusters develop the storyboard of the student journey, </a:t>
            </a: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starting by identifying TCs for each phase of their course.</a:t>
            </a:r>
          </a:p>
          <a:p>
            <a:pPr>
              <a:spcAft>
                <a:spcPts val="0"/>
              </a:spcAft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</a:t>
            </a:r>
            <a:r>
              <a:rPr lang="en-GB" sz="2400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use a </a:t>
            </a:r>
            <a:r>
              <a:rPr lang="en-GB" sz="2400" dirty="0" err="1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Jamboard</a:t>
            </a:r>
            <a:r>
              <a:rPr lang="en-GB" sz="2400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a digital, collaborative space to develop th</a:t>
            </a: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storyboard</a:t>
            </a:r>
          </a:p>
          <a:p>
            <a:pPr>
              <a:spcAft>
                <a:spcPts val="0"/>
              </a:spcAft>
            </a:pPr>
            <a:endParaRPr lang="en-GB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56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I.N.C.L.U.S.I.V.E learning design </a:t>
            </a:r>
            <a:r>
              <a:rPr lang="en-US" dirty="0" smtClean="0"/>
              <a:t>tree:</a:t>
            </a:r>
            <a:br>
              <a:rPr lang="en-US" dirty="0" smtClean="0"/>
            </a:br>
            <a:r>
              <a:rPr lang="en-US" dirty="0" smtClean="0"/>
              <a:t>the place of TCs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1924" y="1700808"/>
            <a:ext cx="7080641" cy="500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2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Design workshop – example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2413" y="1700808"/>
            <a:ext cx="8964489" cy="503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05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findings – What worked well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7232" y="1628800"/>
            <a:ext cx="929970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en-GB" sz="2400" dirty="0" smtClean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2400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tree analogy and branches supported the learning design well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2400" dirty="0" err="1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Jamboard</a:t>
            </a:r>
            <a:r>
              <a:rPr lang="en-GB" sz="2400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was a very effective digital tool for collaborative design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Teachers </a:t>
            </a:r>
            <a:r>
              <a:rPr lang="en-GB" sz="2400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responded very positively to the use of TCs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TCs </a:t>
            </a:r>
            <a:r>
              <a:rPr lang="en-GB" sz="2400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were perceived as a deeper way of engaging with learning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UDL, TCs and Flipped learning created a synergy which supported inclusive design</a:t>
            </a:r>
            <a:endParaRPr lang="en-GB" sz="2400" dirty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2400" dirty="0" smtClean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2400" dirty="0" smtClean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i="1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‘By having to identify TCs I feel that for the first time I truly understand my discipline’ – Sarah </a:t>
            </a:r>
            <a:r>
              <a:rPr lang="en-GB" sz="2400" i="1" dirty="0" err="1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Mursal</a:t>
            </a:r>
            <a:endParaRPr lang="en-GB" sz="2400" i="1" dirty="0" smtClean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2400" dirty="0" smtClean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2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findings – what was tricky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7233" y="1628800"/>
            <a:ext cx="86516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en-GB" sz="2400" dirty="0" smtClean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2400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Identifying TCs is tricky and time consuming – </a:t>
            </a:r>
            <a:r>
              <a:rPr lang="en-GB" sz="2400" b="1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 to do this is a threshold in itself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Wording the expected TCs is not easy and requires consultation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2400" dirty="0" smtClean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Creating varied clusters for collaborative learning design is very difficult</a:t>
            </a:r>
          </a:p>
          <a:p>
            <a:pPr>
              <a:spcAft>
                <a:spcPts val="0"/>
              </a:spcAft>
            </a:pPr>
            <a:endParaRPr lang="en-GB" sz="2400" dirty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54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7233" y="1628800"/>
            <a:ext cx="865163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en-GB" sz="2400" dirty="0" smtClean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Following feedback on the learning design tool, and observing the way it was used during the workshops, I have refined and updated it, ready to be piloted again in September 2021 with a new group of art and design teachers.</a:t>
            </a:r>
          </a:p>
          <a:p>
            <a:pPr>
              <a:spcAft>
                <a:spcPts val="0"/>
              </a:spcAft>
            </a:pPr>
            <a:endParaRPr lang="en-GB" sz="2400" dirty="0" smtClean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this stage, it is not clear what impact using TCs, together with Flipped learning and UDL has on </a:t>
            </a:r>
            <a:r>
              <a:rPr lang="en-GB" sz="2400" i="1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</a:t>
            </a: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My hypothesis is that this combination helps everyone focus on deeper, transformative learning points in a more inclusive way.</a:t>
            </a:r>
          </a:p>
          <a:p>
            <a:pPr>
              <a:spcAft>
                <a:spcPts val="0"/>
              </a:spcAft>
            </a:pPr>
            <a:endParaRPr lang="en-GB" sz="2400" dirty="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dirty="0" smtClean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outcome of the second pilot and the observable impact on student learning will be included in my book.</a:t>
            </a:r>
            <a:endParaRPr lang="en-GB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02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884" y="189723"/>
            <a:ext cx="9505056" cy="1144556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16068" y="1772816"/>
            <a:ext cx="106109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Ashton, S. and Stone, R. (2021</a:t>
            </a:r>
            <a:r>
              <a:rPr lang="en-GB" sz="1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).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 </a:t>
            </a:r>
            <a:r>
              <a:rPr lang="en-GB" sz="1400" i="1" dirty="0">
                <a:solidFill>
                  <a:srgbClr val="000000"/>
                </a:solidFill>
                <a:latin typeface="Corbel" panose="020B0503020204020204" pitchFamily="34" charset="0"/>
              </a:rPr>
              <a:t>An A-Z of creative Teaching in higher Education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. 2nd ed. London: Sage, pp.30-41 (D is for Design</a:t>
            </a:r>
            <a:r>
              <a:rPr lang="en-GB" sz="1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).</a:t>
            </a:r>
          </a:p>
          <a:p>
            <a:endParaRPr lang="en-GB" sz="14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Davies, A. (2012</a:t>
            </a:r>
            <a:r>
              <a:rPr lang="en-GB" sz="1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) 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Learning outcomes and assessment criteria in art and design. What’s the recurring problem?. Networks, [online</a:t>
            </a:r>
            <a:r>
              <a:rPr lang="en-GB" sz="1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]. 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Available at: 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  <a:hlinkClick r:id="rId2"/>
              </a:rPr>
              <a:t>http://arts.brighton.ac.uk/projects/networks/issue-18-july-2012/learningoutcomes-and-assessment-criteria-in-art-and-design.-</a:t>
            </a:r>
            <a:r>
              <a:rPr lang="en-GB" sz="1400" dirty="0" smtClean="0">
                <a:solidFill>
                  <a:srgbClr val="000000"/>
                </a:solidFill>
                <a:latin typeface="Corbel" panose="020B0503020204020204" pitchFamily="34" charset="0"/>
                <a:hlinkClick r:id="rId2"/>
              </a:rPr>
              <a:t>whats-the-recurring-problem</a:t>
            </a:r>
            <a:r>
              <a:rPr lang="en-GB" sz="1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endParaRPr lang="en-GB" sz="14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endParaRPr lang="en-GB" sz="14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Land, R., Cousin, G., Meyer, J. and Davies, P. (2018). 'Threshold concepts and troublesome knowledge (3): implications for course design and evaluation'. In: C. Rust, ed., Improving student learning: diversity and inclusivity. [online] Oxford: OCSLD, pp.53–64. Available at: 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  <a:hlinkClick r:id="rId3"/>
              </a:rPr>
              <a:t>https://www.ee.ucl.ac.uk/~mflanaga/ISL04- pp53-64-Land-et-al.pdf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  Also available as video conference at: 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  <a:hlinkClick r:id="rId4"/>
              </a:rPr>
              <a:t>https://vimeo.com/91920616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</a:p>
          <a:p>
            <a:endParaRPr lang="en-GB" sz="14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r>
              <a:rPr lang="en-GB" sz="1400" dirty="0" err="1" smtClean="0">
                <a:solidFill>
                  <a:srgbClr val="000000"/>
                </a:solidFill>
                <a:latin typeface="Corbel" panose="020B0503020204020204" pitchFamily="34" charset="0"/>
              </a:rPr>
              <a:t>Novac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, K. and Bracken, S. (</a:t>
            </a:r>
            <a:r>
              <a:rPr lang="en-GB" sz="1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2019). Introduction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: Universal Design for Learning, a global framework for realizing inclusive practice in Higher Education. In: S. Bracken and K. </a:t>
            </a:r>
            <a:r>
              <a:rPr lang="en-GB" sz="1400" dirty="0" err="1">
                <a:solidFill>
                  <a:srgbClr val="000000"/>
                </a:solidFill>
                <a:latin typeface="Corbel" panose="020B0503020204020204" pitchFamily="34" charset="0"/>
              </a:rPr>
              <a:t>Novac</a:t>
            </a:r>
            <a:r>
              <a:rPr lang="en-GB" sz="1400" dirty="0">
                <a:solidFill>
                  <a:srgbClr val="000000"/>
                </a:solidFill>
                <a:latin typeface="Corbel" panose="020B0503020204020204" pitchFamily="34" charset="0"/>
              </a:rPr>
              <a:t>, ed., Transforming Higher Education through Universal Design for Learning. Oxon and NY: </a:t>
            </a:r>
            <a:r>
              <a:rPr lang="en-GB" sz="1400" dirty="0" smtClean="0">
                <a:solidFill>
                  <a:srgbClr val="000000"/>
                </a:solidFill>
                <a:latin typeface="Corbel" panose="020B0503020204020204" pitchFamily="34" charset="0"/>
              </a:rPr>
              <a:t>Routledge</a:t>
            </a:r>
            <a:endParaRPr lang="en-GB" sz="14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endParaRPr lang="en-GB" sz="14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r>
              <a:rPr lang="en-GB" sz="1400" dirty="0" err="1" smtClean="0"/>
              <a:t>Ordorica</a:t>
            </a:r>
            <a:r>
              <a:rPr lang="en-GB" sz="1400" dirty="0"/>
              <a:t>, A</a:t>
            </a:r>
            <a:r>
              <a:rPr lang="en-GB" sz="1400" dirty="0" smtClean="0"/>
              <a:t>. (2019). </a:t>
            </a:r>
            <a:r>
              <a:rPr lang="en-GB" sz="1400" dirty="0"/>
              <a:t>What is learning design?. [Blog] </a:t>
            </a:r>
            <a:r>
              <a:rPr lang="en-GB" sz="1400" i="1" dirty="0"/>
              <a:t>Teaching Matters Blog</a:t>
            </a:r>
            <a:r>
              <a:rPr lang="en-GB" sz="1400" dirty="0"/>
              <a:t>, Available at: </a:t>
            </a:r>
            <a:r>
              <a:rPr lang="en-GB" sz="1400" dirty="0" smtClean="0">
                <a:hlinkClick r:id="rId5"/>
              </a:rPr>
              <a:t>https</a:t>
            </a:r>
            <a:r>
              <a:rPr lang="en-GB" sz="1400" dirty="0">
                <a:hlinkClick r:id="rId5"/>
              </a:rPr>
              <a:t>://www.teaching-matters-blog.ed.ac.uk/what-is-learning-design</a:t>
            </a:r>
            <a:r>
              <a:rPr lang="en-GB" sz="1400" dirty="0" smtClean="0">
                <a:hlinkClick r:id="rId5"/>
              </a:rPr>
              <a:t>/</a:t>
            </a:r>
            <a:endParaRPr lang="en-GB" sz="1400" dirty="0" smtClean="0"/>
          </a:p>
          <a:p>
            <a:endParaRPr lang="en-GB" sz="14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r>
              <a:rPr lang="en-GB" sz="1400" dirty="0"/>
              <a:t>Tsang, A., </a:t>
            </a:r>
            <a:r>
              <a:rPr lang="en-GB" sz="1400" dirty="0" smtClean="0"/>
              <a:t>(2011). </a:t>
            </a:r>
            <a:r>
              <a:rPr lang="en-GB" sz="1400" dirty="0"/>
              <a:t>Students as Evolving Professionals: Turning the hidden curriculum around through the threshold concept pedagogy. </a:t>
            </a:r>
            <a:r>
              <a:rPr lang="en-GB" sz="1400" i="1" dirty="0"/>
              <a:t>Transformative Dialogues: Teaching &amp; Learning Journal</a:t>
            </a:r>
            <a:r>
              <a:rPr lang="en-GB" sz="1400" dirty="0"/>
              <a:t>, [online] 4(3), pp.1-11. Available at: </a:t>
            </a:r>
            <a:r>
              <a:rPr lang="en-GB" sz="1400" dirty="0" smtClean="0">
                <a:hlinkClick r:id="rId6"/>
              </a:rPr>
              <a:t>https</a:t>
            </a:r>
            <a:r>
              <a:rPr lang="en-GB" sz="1400" dirty="0">
                <a:hlinkClick r:id="rId6"/>
              </a:rPr>
              <a:t>://</a:t>
            </a:r>
            <a:r>
              <a:rPr lang="en-GB" sz="1400" dirty="0" smtClean="0">
                <a:hlinkClick r:id="rId6"/>
              </a:rPr>
              <a:t>twww.kpu.ca/sites/default/files/Teaching%20and%20Learning/TD.4.3.9_Tsang_Students_as_Evolving_Professionals.pdf</a:t>
            </a:r>
            <a:r>
              <a:rPr lang="en-GB" sz="1400" dirty="0" smtClean="0"/>
              <a:t> </a:t>
            </a:r>
          </a:p>
          <a:p>
            <a:endParaRPr lang="en-GB" dirty="0" smtClean="0"/>
          </a:p>
          <a:p>
            <a:endParaRPr lang="en-GB" sz="16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algn="r"/>
            <a:r>
              <a:rPr lang="en-GB" sz="2400" dirty="0" smtClean="0">
                <a:latin typeface="Corbel" panose="020B0503020204020204" pitchFamily="34" charset="0"/>
              </a:rPr>
              <a:t>Get in touch on Twitter @</a:t>
            </a:r>
            <a:r>
              <a:rPr lang="en-GB" sz="2400" dirty="0" err="1" smtClean="0">
                <a:latin typeface="Corbel" panose="020B0503020204020204" pitchFamily="34" charset="0"/>
              </a:rPr>
              <a:t>VirnaRossi</a:t>
            </a:r>
            <a:endParaRPr lang="en-GB" sz="24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64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arthtones 16x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arth tone presentation (widescreen).potx" id="{0B5E8F0C-1569-45B5-8ADA-CBBDCE8A31F7}" vid="{BAFE7D81-C21B-4995-AEF0-26102EF6BDA1}"/>
    </a:ext>
  </a:extLst>
</a:theme>
</file>

<file path=ppt/theme/theme2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Earth tone presentation (widescreen)</Template>
  <TotalTime>745</TotalTime>
  <Words>1163</Words>
  <Application>Microsoft Office PowerPoint</Application>
  <PresentationFormat>Custom</PresentationFormat>
  <Paragraphs>149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Corbel</vt:lpstr>
      <vt:lpstr>Times New Roman</vt:lpstr>
      <vt:lpstr>Wingdings</vt:lpstr>
      <vt:lpstr>Earthtones 16x9</vt:lpstr>
      <vt:lpstr>The case for using Threshold Concepts for Learning Design in Creative Education</vt:lpstr>
      <vt:lpstr>Overview of the presentation </vt:lpstr>
      <vt:lpstr>Putting people first... How are you feeling today?  In the chat, indicate the best match/es... </vt:lpstr>
      <vt:lpstr>A comment on Twitter</vt:lpstr>
      <vt:lpstr>Issues with using learning outcomes for learning design in creative disciplines </vt:lpstr>
      <vt:lpstr>Why use TCs for learning design in creative disciplines</vt:lpstr>
      <vt:lpstr>Benefits of TCs rather than LOs for learning design in creative disciplines</vt:lpstr>
      <vt:lpstr>My action research on TCs for learning design</vt:lpstr>
      <vt:lpstr>The working group for the learning design tool</vt:lpstr>
      <vt:lpstr>The I.N.C.L.U.S.I.V.E learning design tool</vt:lpstr>
      <vt:lpstr>PowerPoint Presentation</vt:lpstr>
      <vt:lpstr>In the chat: what do you think?</vt:lpstr>
      <vt:lpstr>Some possible definitions</vt:lpstr>
      <vt:lpstr>Learning Design workshop – part 1</vt:lpstr>
      <vt:lpstr>Learning Design workshop – part 2</vt:lpstr>
      <vt:lpstr>The I.N.C.L.U.S.I.V.E learning design tree: the place of TCs</vt:lpstr>
      <vt:lpstr>Learning Design workshop – example</vt:lpstr>
      <vt:lpstr>Early findings – What worked well</vt:lpstr>
      <vt:lpstr>Early findings – what was tricky</vt:lpstr>
      <vt:lpstr>What next</vt:lpstr>
      <vt:lpstr>References</vt:lpstr>
    </vt:vector>
  </TitlesOfParts>
  <Company>Ravensbourne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case for using Threshold Concepts for Learning Design in Creative Education</dc:title>
  <dc:creator>Rossi, Virna</dc:creator>
  <cp:lastModifiedBy>Rossi, Virna</cp:lastModifiedBy>
  <cp:revision>37</cp:revision>
  <dcterms:created xsi:type="dcterms:W3CDTF">2021-07-05T16:28:56Z</dcterms:created>
  <dcterms:modified xsi:type="dcterms:W3CDTF">2021-07-07T14:23:09Z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